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8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6766560" y="-137160"/>
            <a:ext cx="5852160" cy="7223760"/>
          </a:xfrm>
          <a:prstGeom prst="parallelogram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412480" y="914400"/>
            <a:ext cx="1554480" cy="15544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875520" y="2377440"/>
            <a:ext cx="2011680" cy="20116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955279" y="4389120"/>
            <a:ext cx="1097280" cy="1097280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698480" y="5212080"/>
            <a:ext cx="914400" cy="914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713232"/>
            <a:ext cx="6217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A9A5"/>
                </a:solidFill>
                <a:latin typeface="Montserrat"/>
              </a:defRPr>
            </a:pPr>
            <a:r>
              <a:t>ÇANKIRI KARATEKİN ÜNİVERSİTESİ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417320"/>
            <a:ext cx="66751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5400" b="1">
                <a:solidFill>
                  <a:srgbClr val="FFFFFF"/>
                </a:solidFill>
                <a:latin typeface="Montserrat"/>
              </a:defRPr>
            </a:pPr>
            <a:r>
              <a:t>Mikro Yeterlilik</a:t>
            </a:r>
            <a:br/>
            <a:r>
              <a:t>Eğitimleri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703320"/>
            <a:ext cx="6264600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E7F1F7"/>
                </a:solidFill>
                <a:latin typeface="Aptos"/>
              </a:defRPr>
            </a:pPr>
            <a:r>
              <a:rPr dirty="0" err="1"/>
              <a:t>Başvuru</a:t>
            </a:r>
            <a:r>
              <a:rPr dirty="0"/>
              <a:t>, </a:t>
            </a:r>
            <a:r>
              <a:rPr dirty="0" err="1"/>
              <a:t>Uygulama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lang="tr-TR" dirty="0"/>
              <a:t>Transkripte İşlenme </a:t>
            </a:r>
            <a:r>
              <a:rPr dirty="0" err="1"/>
              <a:t>Rehberi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749808" y="4800600"/>
            <a:ext cx="1920240" cy="411480"/>
          </a:xfrm>
          <a:prstGeom prst="roundRect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4846320"/>
            <a:ext cx="1920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ontserrat"/>
              </a:defRPr>
            </a:pPr>
            <a:r>
              <a:t>YABÖM</a:t>
            </a:r>
          </a:p>
        </p:txBody>
      </p:sp>
      <p:sp>
        <p:nvSpPr>
          <p:cNvPr id="14" name="Hexagon 13"/>
          <p:cNvSpPr/>
          <p:nvPr/>
        </p:nvSpPr>
        <p:spPr>
          <a:xfrm>
            <a:off x="8366760" y="1600200"/>
            <a:ext cx="2148840" cy="2148840"/>
          </a:xfrm>
          <a:prstGeom prst="hexagon">
            <a:avLst/>
          </a:prstGeom>
          <a:solidFill>
            <a:srgbClr val="FFFFFF"/>
          </a:solidFill>
          <a:ln w="38100">
            <a:solidFill>
              <a:srgbClr val="00A9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41080" y="2130552"/>
            <a:ext cx="1600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09234E"/>
                </a:solidFill>
                <a:latin typeface="Montserrat"/>
              </a:defRPr>
            </a:pPr>
            <a:r>
              <a:t>MYE</a:t>
            </a:r>
          </a:p>
        </p:txBody>
      </p:sp>
      <p:sp>
        <p:nvSpPr>
          <p:cNvPr id="16" name="Chevron 15"/>
          <p:cNvSpPr/>
          <p:nvPr/>
        </p:nvSpPr>
        <p:spPr>
          <a:xfrm>
            <a:off x="9006840" y="3456432"/>
            <a:ext cx="548640" cy="777240"/>
          </a:xfrm>
          <a:prstGeom prst="chevron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Mikro Yeterlilik Nedir?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Kısa, ölçülebilir, doğrulanabilir ve kredilendirilebilir öğrenme deneyimi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600200"/>
            <a:ext cx="649224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" y="17647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1832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7048" y="1764792"/>
            <a:ext cx="5559551" cy="16916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2000" b="1">
                <a:solidFill>
                  <a:srgbClr val="09234E"/>
                </a:solidFill>
                <a:latin typeface="Montserrat"/>
              </a:defRPr>
            </a:pPr>
            <a:r>
              <a:t>Tanım</a:t>
            </a:r>
          </a:p>
          <a:p>
            <a:pPr>
              <a:spcBef>
                <a:spcPts val="500"/>
              </a:spcBef>
              <a:defRPr sz="1400">
                <a:solidFill>
                  <a:srgbClr val="1F2A37"/>
                </a:solidFill>
                <a:latin typeface="Aptos"/>
              </a:defRPr>
            </a:pPr>
            <a:r>
              <a:t>Belirli bir bilgi, beceri veya yetkinliğin kazandırılmasına yönelik; açık öğrenme çıktıları bulunan, ölçme-değerlendirme süreçleriyle doğrulanan, AKTS değeri tanımlanmış ve başarıyla tamamlandığında dijital rozet ile mikro yeterlilik belgesi verilen kısa süreli öğrenme faaliyetidir.</a:t>
            </a:r>
          </a:p>
        </p:txBody>
      </p:sp>
      <p:sp>
        <p:nvSpPr>
          <p:cNvPr id="12" name="Oval 11"/>
          <p:cNvSpPr/>
          <p:nvPr/>
        </p:nvSpPr>
        <p:spPr>
          <a:xfrm>
            <a:off x="8275320" y="1417320"/>
            <a:ext cx="2377440" cy="2377440"/>
          </a:xfrm>
          <a:prstGeom prst="ellipse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20" y="2029968"/>
            <a:ext cx="2377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  <a:latin typeface="Montserrat"/>
              </a:defRPr>
            </a:pPr>
            <a:r>
              <a:t>MYE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251960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41832" y="441655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1832" y="44805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7048" y="4416552"/>
            <a:ext cx="640080" cy="81560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00" b="1">
                <a:solidFill>
                  <a:srgbClr val="09234E"/>
                </a:solidFill>
                <a:latin typeface="Montserrat"/>
              </a:defRPr>
            </a:pPr>
            <a:r>
              <a:rPr dirty="0" err="1"/>
              <a:t>Kısa</a:t>
            </a:r>
            <a:r>
              <a:rPr dirty="0"/>
              <a:t> </a:t>
            </a:r>
            <a:r>
              <a:rPr dirty="0" err="1"/>
              <a:t>Süreli</a:t>
            </a:r>
            <a:endParaRPr lang="tr-TR" dirty="0"/>
          </a:p>
          <a:p>
            <a:pPr>
              <a:defRPr sz="1100" b="1">
                <a:solidFill>
                  <a:srgbClr val="09234E"/>
                </a:solidFill>
                <a:latin typeface="Montserrat"/>
              </a:defRPr>
            </a:pPr>
            <a:r>
              <a:rPr lang="tr-TR" sz="700" dirty="0"/>
              <a:t>(14 hafta olmak zorunda değil)</a:t>
            </a:r>
            <a:endParaRPr sz="700" dirty="0"/>
          </a:p>
        </p:txBody>
      </p:sp>
      <p:sp>
        <p:nvSpPr>
          <p:cNvPr id="18" name="Rounded Rectangle 17"/>
          <p:cNvSpPr/>
          <p:nvPr/>
        </p:nvSpPr>
        <p:spPr>
          <a:xfrm>
            <a:off x="2606040" y="4251960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2770632" y="441655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770632" y="44805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55848" y="4416552"/>
            <a:ext cx="822960" cy="55399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00" b="1">
                <a:solidFill>
                  <a:srgbClr val="09234E"/>
                </a:solidFill>
                <a:latin typeface="Montserrat"/>
              </a:defRPr>
            </a:pPr>
            <a:r>
              <a:rPr dirty="0" err="1"/>
              <a:t>Öğrenme</a:t>
            </a:r>
            <a:r>
              <a:rPr dirty="0"/>
              <a:t> </a:t>
            </a:r>
            <a:r>
              <a:rPr dirty="0" err="1"/>
              <a:t>Çıktısı</a:t>
            </a:r>
            <a:r>
              <a:rPr lang="tr-TR" dirty="0" err="1"/>
              <a:t>na</a:t>
            </a:r>
            <a:r>
              <a:rPr lang="tr-TR" dirty="0"/>
              <a:t> Sahip</a:t>
            </a:r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4434840" y="4251960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4599431" y="441655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99431" y="44805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91684" y="4416552"/>
            <a:ext cx="1164335" cy="461665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00" b="1">
                <a:solidFill>
                  <a:srgbClr val="09234E"/>
                </a:solidFill>
                <a:latin typeface="Montserrat"/>
              </a:defRPr>
            </a:pPr>
            <a:r>
              <a:rPr sz="900" dirty="0" err="1"/>
              <a:t>Ölçme</a:t>
            </a:r>
            <a:r>
              <a:rPr lang="tr-TR" sz="900" dirty="0"/>
              <a:t> ve Değerlendirme Süreci Olan</a:t>
            </a:r>
            <a:endParaRPr sz="900" dirty="0"/>
          </a:p>
        </p:txBody>
      </p:sp>
      <p:sp>
        <p:nvSpPr>
          <p:cNvPr id="26" name="Rounded Rectangle 25"/>
          <p:cNvSpPr/>
          <p:nvPr/>
        </p:nvSpPr>
        <p:spPr>
          <a:xfrm>
            <a:off x="6263640" y="4251960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428231" y="441655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28231" y="44805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13448" y="4416552"/>
            <a:ext cx="640079" cy="384721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00" b="1">
                <a:solidFill>
                  <a:srgbClr val="09234E"/>
                </a:solidFill>
                <a:latin typeface="Montserrat"/>
              </a:defRPr>
            </a:pPr>
            <a:r>
              <a:rPr dirty="0"/>
              <a:t>AKTS</a:t>
            </a:r>
            <a:r>
              <a:rPr lang="tr-TR" dirty="0"/>
              <a:t>’ye Sahip</a:t>
            </a:r>
            <a:endParaRPr dirty="0"/>
          </a:p>
        </p:txBody>
      </p:sp>
      <p:sp>
        <p:nvSpPr>
          <p:cNvPr id="30" name="Rounded Rectangle 29"/>
          <p:cNvSpPr/>
          <p:nvPr/>
        </p:nvSpPr>
        <p:spPr>
          <a:xfrm>
            <a:off x="8092440" y="4251960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257031" y="441655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257031" y="44805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42248" y="4416552"/>
            <a:ext cx="640079" cy="55399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00" b="1">
                <a:solidFill>
                  <a:srgbClr val="09234E"/>
                </a:solidFill>
                <a:latin typeface="Montserrat"/>
              </a:defRPr>
            </a:pPr>
            <a:r>
              <a:rPr dirty="0" err="1"/>
              <a:t>Dijital</a:t>
            </a:r>
            <a:r>
              <a:rPr dirty="0"/>
              <a:t> Rozet</a:t>
            </a:r>
            <a:r>
              <a:rPr lang="tr-TR" dirty="0"/>
              <a:t> Verilen</a:t>
            </a:r>
            <a:endParaRPr dirty="0"/>
          </a:p>
        </p:txBody>
      </p:sp>
      <p:sp>
        <p:nvSpPr>
          <p:cNvPr id="34" name="Rounded Rectangle 33"/>
          <p:cNvSpPr/>
          <p:nvPr/>
        </p:nvSpPr>
        <p:spPr>
          <a:xfrm>
            <a:off x="9921240" y="4251960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10085832" y="441655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085832" y="44805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671048" y="4416552"/>
            <a:ext cx="743712" cy="723275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00" b="1">
                <a:solidFill>
                  <a:srgbClr val="09234E"/>
                </a:solidFill>
                <a:latin typeface="Montserrat"/>
              </a:defRPr>
            </a:pPr>
            <a:r>
              <a:rPr lang="tr-TR" dirty="0"/>
              <a:t>Mikro Yeterlilik </a:t>
            </a:r>
            <a:r>
              <a:rPr dirty="0"/>
              <a:t>Belge</a:t>
            </a:r>
            <a:r>
              <a:rPr lang="tr-TR" dirty="0"/>
              <a:t>si Verilen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Mikro Yeterliliklerin Katkıları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Örgün eğitimi tamamlayan, kariyer gelişimini destekleyen esnek bir yapı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7512" y="2720340"/>
            <a:ext cx="33375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57803" y="2988929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7803" y="3098657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3019" y="3034649"/>
            <a:ext cx="2404872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t>Yaşam Boyu Öğrenme</a:t>
            </a:r>
          </a:p>
          <a:p>
            <a:pPr>
              <a:spcBef>
                <a:spcPts val="500"/>
              </a:spcBef>
              <a:defRPr sz="1000">
                <a:solidFill>
                  <a:srgbClr val="1F2A37"/>
                </a:solidFill>
                <a:latin typeface="Aptos"/>
              </a:defRPr>
            </a:pPr>
            <a:r>
              <a:t>Bireylerin bilgi ve becerilerini sürekli geliştirmelerine imkân sağlar.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59" y="1600200"/>
            <a:ext cx="33375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645151" y="176479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45151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0368" y="1764792"/>
            <a:ext cx="2404871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t>İstihdam ve Uyum</a:t>
            </a:r>
          </a:p>
          <a:p>
            <a:pPr>
              <a:spcBef>
                <a:spcPts val="500"/>
              </a:spcBef>
              <a:defRPr sz="1000">
                <a:solidFill>
                  <a:srgbClr val="1F2A37"/>
                </a:solidFill>
                <a:latin typeface="Aptos"/>
              </a:defRPr>
            </a:pPr>
            <a:r>
              <a:t>İş gücü piyasasının ihtiyaç duyduğu güncel yetkinliklere erişimi destekler.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1600200"/>
            <a:ext cx="33375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48471" y="176479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48471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33688" y="1764792"/>
            <a:ext cx="2404871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t>Kariyer Gelişimi</a:t>
            </a:r>
          </a:p>
          <a:p>
            <a:pPr>
              <a:spcBef>
                <a:spcPts val="500"/>
              </a:spcBef>
              <a:defRPr sz="1000">
                <a:solidFill>
                  <a:srgbClr val="1F2A37"/>
                </a:solidFill>
                <a:latin typeface="Aptos"/>
              </a:defRPr>
            </a:pPr>
            <a:r>
              <a:t>Akademik, mesleki ve kişisel gelişim için somut kazanım üretir.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80559" y="3474720"/>
            <a:ext cx="33375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4645151" y="363931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687970" y="3703320"/>
            <a:ext cx="389851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tr-TR" dirty="0"/>
              <a:t>4</a:t>
            </a:r>
            <a:endParaRPr dirty="0"/>
          </a:p>
        </p:txBody>
      </p:sp>
      <p:sp>
        <p:nvSpPr>
          <p:cNvPr id="27" name="TextBox 26"/>
          <p:cNvSpPr txBox="1"/>
          <p:nvPr/>
        </p:nvSpPr>
        <p:spPr>
          <a:xfrm>
            <a:off x="5230368" y="3639312"/>
            <a:ext cx="2404871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t>Tanınırlık</a:t>
            </a:r>
          </a:p>
          <a:p>
            <a:pPr>
              <a:spcBef>
                <a:spcPts val="500"/>
              </a:spcBef>
              <a:defRPr sz="1000">
                <a:solidFill>
                  <a:srgbClr val="1F2A37"/>
                </a:solidFill>
                <a:latin typeface="Aptos"/>
              </a:defRPr>
            </a:pPr>
            <a:r>
              <a:t>Dijital rozet ve belge ile doğrulanabilir, paylaşılabilir kayıt oluşturur.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183879" y="3474720"/>
            <a:ext cx="33375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348471" y="363931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391290" y="3703320"/>
            <a:ext cx="389851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tr-TR" dirty="0"/>
              <a:t>5</a:t>
            </a:r>
            <a:endParaRPr dirty="0"/>
          </a:p>
        </p:txBody>
      </p:sp>
      <p:sp>
        <p:nvSpPr>
          <p:cNvPr id="31" name="TextBox 30"/>
          <p:cNvSpPr txBox="1"/>
          <p:nvPr/>
        </p:nvSpPr>
        <p:spPr>
          <a:xfrm>
            <a:off x="8933688" y="3639312"/>
            <a:ext cx="2404871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t>Akademik Kazanım</a:t>
            </a:r>
          </a:p>
          <a:p>
            <a:pPr>
              <a:spcBef>
                <a:spcPts val="500"/>
              </a:spcBef>
              <a:defRPr sz="1000">
                <a:solidFill>
                  <a:srgbClr val="1F2A37"/>
                </a:solidFill>
                <a:latin typeface="Aptos"/>
              </a:defRPr>
            </a:pPr>
            <a:r>
              <a:t>Uygun şartlarda transkript veya muafiyet süreçlerine konu olabilir.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Temel İlkeler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Mikro yeterlilik eğitimlerinde tasarım, uygulama ve tanınma ilkeleri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463040"/>
            <a:ext cx="25146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50392" y="162763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169164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5607" y="1627632"/>
            <a:ext cx="1581912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20" b="1">
                <a:solidFill>
                  <a:srgbClr val="09234E"/>
                </a:solidFill>
                <a:latin typeface="Montserrat"/>
              </a:defRPr>
            </a:pPr>
            <a:r>
              <a:t>İhtiyaç Odaklı</a:t>
            </a:r>
          </a:p>
          <a:p>
            <a:pPr>
              <a:spcBef>
                <a:spcPts val="500"/>
              </a:spcBef>
              <a:defRPr sz="860">
                <a:solidFill>
                  <a:srgbClr val="1F2A37"/>
                </a:solidFill>
                <a:latin typeface="Aptos"/>
              </a:defRPr>
            </a:pPr>
            <a:r>
              <a:t>Toplumsal, akademik ve iş gücü gereksinimlerine göre planlanır.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20440" y="1463040"/>
            <a:ext cx="25146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685032" y="162763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685032" y="169164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70248" y="1627632"/>
            <a:ext cx="1581912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20" b="1">
                <a:solidFill>
                  <a:srgbClr val="09234E"/>
                </a:solidFill>
                <a:latin typeface="Montserrat"/>
              </a:defRPr>
            </a:pPr>
            <a:r>
              <a:t>Öğrenen Merkezli</a:t>
            </a:r>
          </a:p>
          <a:p>
            <a:pPr>
              <a:spcBef>
                <a:spcPts val="500"/>
              </a:spcBef>
              <a:defRPr sz="860">
                <a:solidFill>
                  <a:srgbClr val="1F2A37"/>
                </a:solidFill>
                <a:latin typeface="Aptos"/>
              </a:defRPr>
            </a:pPr>
            <a:r>
              <a:t>Erişilebilir, esnek ve güncellenebilir öğrenme yapısı sunar.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1463040"/>
            <a:ext cx="25146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519672" y="162763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19672" y="169164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4888" y="1627632"/>
            <a:ext cx="1581911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20" b="1">
                <a:solidFill>
                  <a:srgbClr val="09234E"/>
                </a:solidFill>
                <a:latin typeface="Montserrat"/>
              </a:defRPr>
            </a:pPr>
            <a:r>
              <a:t>Paydaş Katılımı</a:t>
            </a:r>
          </a:p>
          <a:p>
            <a:pPr>
              <a:spcBef>
                <a:spcPts val="500"/>
              </a:spcBef>
              <a:defRPr sz="860">
                <a:solidFill>
                  <a:srgbClr val="1F2A37"/>
                </a:solidFill>
                <a:latin typeface="Aptos"/>
              </a:defRPr>
            </a:pPr>
            <a:r>
              <a:t>Akademik/idari birimler, sektör, mezun ve öğrencilerin katkısı alınabilir.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89720" y="1463040"/>
            <a:ext cx="25146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354312" y="162763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54312" y="169164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39528" y="1627632"/>
            <a:ext cx="1581911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20" b="1">
                <a:solidFill>
                  <a:srgbClr val="09234E"/>
                </a:solidFill>
                <a:latin typeface="Montserrat"/>
              </a:defRPr>
            </a:pPr>
            <a:r>
              <a:t>Kalite Güvencesi</a:t>
            </a:r>
          </a:p>
          <a:p>
            <a:pPr>
              <a:spcBef>
                <a:spcPts val="500"/>
              </a:spcBef>
              <a:defRPr sz="860">
                <a:solidFill>
                  <a:srgbClr val="1F2A37"/>
                </a:solidFill>
                <a:latin typeface="Aptos"/>
              </a:defRPr>
            </a:pPr>
            <a:r>
              <a:t>Tasarım, uygulama, ölçme, belgelendirme ve tanınma güvence altına alınır.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3383280"/>
            <a:ext cx="25146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50392" y="354787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50392" y="36118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35607" y="3547872"/>
            <a:ext cx="1581912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20" b="1">
                <a:solidFill>
                  <a:srgbClr val="09234E"/>
                </a:solidFill>
                <a:latin typeface="Montserrat"/>
              </a:defRPr>
            </a:pPr>
            <a:r>
              <a:t>TYÇ/TYYÇ Uyumlu</a:t>
            </a:r>
          </a:p>
          <a:p>
            <a:pPr>
              <a:spcBef>
                <a:spcPts val="500"/>
              </a:spcBef>
              <a:defRPr sz="860">
                <a:solidFill>
                  <a:srgbClr val="1F2A37"/>
                </a:solidFill>
                <a:latin typeface="Aptos"/>
              </a:defRPr>
            </a:pPr>
            <a:r>
              <a:t>Düzey, öğrenme çıktıları ve AKTS ilişkisi tanımlanır.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20440" y="3383280"/>
            <a:ext cx="25146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3685032" y="354787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685032" y="36118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70248" y="3547872"/>
            <a:ext cx="1581912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20" b="1">
                <a:solidFill>
                  <a:srgbClr val="09234E"/>
                </a:solidFill>
                <a:latin typeface="Montserrat"/>
              </a:defRPr>
            </a:pPr>
            <a:r>
              <a:t>Şeffaflık</a:t>
            </a:r>
          </a:p>
          <a:p>
            <a:pPr>
              <a:spcBef>
                <a:spcPts val="500"/>
              </a:spcBef>
              <a:defRPr sz="860">
                <a:solidFill>
                  <a:srgbClr val="1F2A37"/>
                </a:solidFill>
                <a:latin typeface="Aptos"/>
              </a:defRPr>
            </a:pPr>
            <a:r>
              <a:t>Bilgi paketi, başarı ölçütleri ve değerlendirme yöntemi görünür kılınır.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55080" y="3383280"/>
            <a:ext cx="25146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6519672" y="354787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519672" y="36118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04888" y="3547872"/>
            <a:ext cx="1581911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20" b="1">
                <a:solidFill>
                  <a:srgbClr val="09234E"/>
                </a:solidFill>
                <a:latin typeface="Montserrat"/>
              </a:defRPr>
            </a:pPr>
            <a:r>
              <a:t>Sürekli İyileştirme</a:t>
            </a:r>
          </a:p>
          <a:p>
            <a:pPr>
              <a:spcBef>
                <a:spcPts val="500"/>
              </a:spcBef>
              <a:defRPr sz="860">
                <a:solidFill>
                  <a:srgbClr val="1F2A37"/>
                </a:solidFill>
                <a:latin typeface="Aptos"/>
              </a:defRPr>
            </a:pPr>
            <a:r>
              <a:t>Eğitimler geri bildirimler ışığında gözden geçirilir.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189720" y="3383280"/>
            <a:ext cx="251460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354312" y="354787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354312" y="36118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39528" y="3547872"/>
            <a:ext cx="1581911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20" b="1">
                <a:solidFill>
                  <a:srgbClr val="09234E"/>
                </a:solidFill>
                <a:latin typeface="Montserrat"/>
              </a:defRPr>
            </a:pPr>
            <a:r>
              <a:t>Dijital Belgelendirme</a:t>
            </a:r>
          </a:p>
          <a:p>
            <a:pPr>
              <a:spcBef>
                <a:spcPts val="500"/>
              </a:spcBef>
              <a:defRPr sz="860">
                <a:solidFill>
                  <a:srgbClr val="1F2A37"/>
                </a:solidFill>
                <a:latin typeface="Aptos"/>
              </a:defRPr>
            </a:pPr>
            <a:r>
              <a:t>Kazanımlar dijital rozet ve doğrulanabilir belge ile temsil edilir.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Eğitim Nasıl Tasarlanır?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rPr lang="tr-TR" noProof="0" dirty="0"/>
              <a:t>Açık öğrenme çıktısı, AKTS ve kalite güvencesi merkezli tasarım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rPr lang="tr-TR" noProof="0" dirty="0"/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19" y="1417320"/>
            <a:ext cx="1843535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9" name="Oval 8"/>
          <p:cNvSpPr/>
          <p:nvPr/>
        </p:nvSpPr>
        <p:spPr>
          <a:xfrm>
            <a:off x="896112" y="158191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1007058" y="1645920"/>
            <a:ext cx="2535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sz="1000" noProof="0" dirty="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1327" y="1581912"/>
            <a:ext cx="977597" cy="7258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1000" noProof="0" dirty="0"/>
              <a:t>İhtiyaç Analizi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1000" noProof="0" dirty="0"/>
              <a:t>Sektör, akademik alan ve öğrenen ihtiyacı belirlenir.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741886" y="1894218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13" name="Rounded Rectangle 12"/>
          <p:cNvSpPr/>
          <p:nvPr/>
        </p:nvSpPr>
        <p:spPr>
          <a:xfrm>
            <a:off x="3253949" y="1444974"/>
            <a:ext cx="1843535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14" name="Oval 13"/>
          <p:cNvSpPr/>
          <p:nvPr/>
        </p:nvSpPr>
        <p:spPr>
          <a:xfrm>
            <a:off x="3418542" y="1609566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3529488" y="1673574"/>
            <a:ext cx="2535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sz="1000" noProof="0" dirty="0"/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03757" y="1609566"/>
            <a:ext cx="1032063" cy="87972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1000" noProof="0" dirty="0"/>
              <a:t>Öğrenme Çıktıları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1000" noProof="0" dirty="0"/>
              <a:t>Kazanılacak bilgi, beceri ve yetkinlikler yazılır.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275182" y="1958099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18" name="Rounded Rectangle 17"/>
          <p:cNvSpPr/>
          <p:nvPr/>
        </p:nvSpPr>
        <p:spPr>
          <a:xfrm>
            <a:off x="5680655" y="1483278"/>
            <a:ext cx="18155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19" name="Oval 18"/>
          <p:cNvSpPr/>
          <p:nvPr/>
        </p:nvSpPr>
        <p:spPr>
          <a:xfrm>
            <a:off x="5845247" y="1647870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20" name="TextBox 19"/>
          <p:cNvSpPr txBox="1"/>
          <p:nvPr/>
        </p:nvSpPr>
        <p:spPr>
          <a:xfrm>
            <a:off x="5956193" y="1711878"/>
            <a:ext cx="2535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sz="1000" noProof="0" dirty="0"/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9505" y="1647870"/>
            <a:ext cx="1126670" cy="87972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1000" noProof="0" dirty="0"/>
              <a:t>TYÇ/TYYÇ Düzeyi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1000" noProof="0" dirty="0"/>
              <a:t>Eğitim düzeyi 5–8 aralığında ilişkilendirilir.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7733446" y="2013630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23" name="Rounded Rectangle 22"/>
          <p:cNvSpPr/>
          <p:nvPr/>
        </p:nvSpPr>
        <p:spPr>
          <a:xfrm>
            <a:off x="2099201" y="3299098"/>
            <a:ext cx="1714435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24" name="Oval 23"/>
          <p:cNvSpPr/>
          <p:nvPr/>
        </p:nvSpPr>
        <p:spPr>
          <a:xfrm>
            <a:off x="2249862" y="3447866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2374740" y="3527698"/>
            <a:ext cx="2535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sz="1000" noProof="0" dirty="0"/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49009" y="3463690"/>
            <a:ext cx="884455" cy="87972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1000" noProof="0" dirty="0"/>
              <a:t>AKTS Hesabı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1000" noProof="0" dirty="0"/>
              <a:t>İş yükü esas alınarak kredi değeri belirlenir.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995009" y="3806590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28" name="Rounded Rectangle 27"/>
          <p:cNvSpPr/>
          <p:nvPr/>
        </p:nvSpPr>
        <p:spPr>
          <a:xfrm>
            <a:off x="4446597" y="3299098"/>
            <a:ext cx="1624726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29" name="Oval 28"/>
          <p:cNvSpPr/>
          <p:nvPr/>
        </p:nvSpPr>
        <p:spPr>
          <a:xfrm>
            <a:off x="4469241" y="3447866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30" name="TextBox 29"/>
          <p:cNvSpPr txBox="1"/>
          <p:nvPr/>
        </p:nvSpPr>
        <p:spPr>
          <a:xfrm>
            <a:off x="4584975" y="3527698"/>
            <a:ext cx="2535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sz="1000" noProof="0" dirty="0"/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58661" y="3463690"/>
            <a:ext cx="1112662" cy="87972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1000" noProof="0" dirty="0"/>
              <a:t>Ölçme-Değerlendirme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1000" noProof="0" dirty="0"/>
              <a:t>Başarı ölçütleri ve yöntemler tanımlanır.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6168337" y="3786594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33" name="Rounded Rectangle 32"/>
          <p:cNvSpPr/>
          <p:nvPr/>
        </p:nvSpPr>
        <p:spPr>
          <a:xfrm>
            <a:off x="6521403" y="3299098"/>
            <a:ext cx="177099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34" name="Oval 33"/>
          <p:cNvSpPr/>
          <p:nvPr/>
        </p:nvSpPr>
        <p:spPr>
          <a:xfrm>
            <a:off x="6672063" y="3447866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35" name="TextBox 34"/>
          <p:cNvSpPr txBox="1"/>
          <p:nvPr/>
        </p:nvSpPr>
        <p:spPr>
          <a:xfrm>
            <a:off x="6796941" y="3527698"/>
            <a:ext cx="2535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sz="1000" noProof="0" dirty="0"/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71211" y="3463690"/>
            <a:ext cx="924470" cy="87972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1000" noProof="0" dirty="0"/>
              <a:t>Ders Bilgi Paketi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1000" noProof="0" dirty="0"/>
              <a:t>Türkçe ve İngilizce bilgi paketi hazırlanır.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8461707" y="3806590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38" name="Rounded Rectangle 37"/>
          <p:cNvSpPr/>
          <p:nvPr/>
        </p:nvSpPr>
        <p:spPr>
          <a:xfrm>
            <a:off x="8822653" y="3299098"/>
            <a:ext cx="1797721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39" name="Oval 38"/>
          <p:cNvSpPr/>
          <p:nvPr/>
        </p:nvSpPr>
        <p:spPr>
          <a:xfrm>
            <a:off x="8973314" y="3447866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000" noProof="0" dirty="0"/>
          </a:p>
        </p:txBody>
      </p:sp>
      <p:sp>
        <p:nvSpPr>
          <p:cNvPr id="40" name="TextBox 39"/>
          <p:cNvSpPr txBox="1"/>
          <p:nvPr/>
        </p:nvSpPr>
        <p:spPr>
          <a:xfrm>
            <a:off x="9098192" y="3527698"/>
            <a:ext cx="2535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sz="1000" noProof="0" dirty="0"/>
              <a:t>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72461" y="3463690"/>
            <a:ext cx="857413" cy="87972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1000" noProof="0" dirty="0"/>
              <a:t>Kalite Kontrolü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1000" noProof="0" dirty="0"/>
              <a:t>Uygulama öncesi tutarlılık kontrol edilir.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53132" y="5427542"/>
            <a:ext cx="10424160" cy="1051560"/>
          </a:xfrm>
          <a:prstGeom prst="roundRect">
            <a:avLst/>
          </a:prstGeom>
          <a:solidFill>
            <a:srgbClr val="E7F1F7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43" name="Oval 42"/>
          <p:cNvSpPr/>
          <p:nvPr/>
        </p:nvSpPr>
        <p:spPr>
          <a:xfrm>
            <a:off x="1078992" y="5642426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44" name="TextBox 43"/>
          <p:cNvSpPr txBox="1"/>
          <p:nvPr/>
        </p:nvSpPr>
        <p:spPr>
          <a:xfrm>
            <a:off x="1089553" y="5752154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i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785820" y="5435236"/>
            <a:ext cx="9491472" cy="822959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6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Tasarımın ana ilkesi</a:t>
            </a:r>
          </a:p>
          <a:p>
            <a:pPr>
              <a:spcBef>
                <a:spcPts val="500"/>
              </a:spcBef>
              <a:defRPr sz="1150">
                <a:solidFill>
                  <a:srgbClr val="1F2A37"/>
                </a:solidFill>
                <a:latin typeface="Aptos"/>
              </a:defRPr>
            </a:pPr>
            <a:r>
              <a:rPr lang="tr-TR" noProof="0" dirty="0"/>
              <a:t>Mikro yeterlilik eğitimi; öğrenme çıktıları, ölçme-değerlendirme yöntemi ve başarı kriterleri birbiriyle uyumlu olacak şekilde hazırlanır. Bu yapı, eğitimin hem akademik hem de kalite güvencesi bakımından izlenebilir olmasını sağlar.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Mikro Yeterlilik Eğitimi Açma Süreci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248619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rPr lang="tr-TR" dirty="0"/>
              <a:t>K</a:t>
            </a:r>
            <a:r>
              <a:rPr dirty="0" err="1"/>
              <a:t>urumsal</a:t>
            </a:r>
            <a:r>
              <a:rPr dirty="0"/>
              <a:t> </a:t>
            </a:r>
            <a:r>
              <a:rPr dirty="0" err="1"/>
              <a:t>değerlendirme</a:t>
            </a:r>
            <a:r>
              <a:rPr dirty="0"/>
              <a:t> </a:t>
            </a:r>
            <a:r>
              <a:rPr dirty="0" err="1"/>
              <a:t>akışı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508760"/>
            <a:ext cx="1452589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9" name="Oval 8"/>
          <p:cNvSpPr/>
          <p:nvPr/>
        </p:nvSpPr>
        <p:spPr>
          <a:xfrm>
            <a:off x="667512" y="1673351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667512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3044" y="1689863"/>
            <a:ext cx="749808" cy="972061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800" noProof="0" dirty="0"/>
              <a:t>Eğitmen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800" noProof="0" dirty="0"/>
              <a:t>Eğitimi açmak isteyen eğitmen veya eğitmenler öneriyi (</a:t>
            </a:r>
            <a:r>
              <a:rPr lang="tr-TR" sz="800" b="1" noProof="0" dirty="0"/>
              <a:t>teklif dosyasını</a:t>
            </a:r>
            <a:r>
              <a:rPr lang="tr-TR" sz="800" noProof="0" dirty="0"/>
              <a:t>) hazırlar.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937221" y="2107691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3" name="Rounded Rectangle 12"/>
          <p:cNvSpPr/>
          <p:nvPr/>
        </p:nvSpPr>
        <p:spPr>
          <a:xfrm>
            <a:off x="2120101" y="1508760"/>
            <a:ext cx="1452589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4" name="Oval 13"/>
          <p:cNvSpPr/>
          <p:nvPr/>
        </p:nvSpPr>
        <p:spPr>
          <a:xfrm>
            <a:off x="2284693" y="1673351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2284693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2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3554403" y="2107691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8" name="Rounded Rectangle 17"/>
          <p:cNvSpPr/>
          <p:nvPr/>
        </p:nvSpPr>
        <p:spPr>
          <a:xfrm>
            <a:off x="3737283" y="1508760"/>
            <a:ext cx="1452589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9" name="Oval 18"/>
          <p:cNvSpPr/>
          <p:nvPr/>
        </p:nvSpPr>
        <p:spPr>
          <a:xfrm>
            <a:off x="3901875" y="1673351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0" name="TextBox 19"/>
          <p:cNvSpPr txBox="1"/>
          <p:nvPr/>
        </p:nvSpPr>
        <p:spPr>
          <a:xfrm>
            <a:off x="3901875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22883" y="1692516"/>
            <a:ext cx="621792" cy="1095172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800" noProof="0" dirty="0"/>
              <a:t>YABÖM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800" dirty="0"/>
              <a:t>Teklif d</a:t>
            </a:r>
            <a:r>
              <a:rPr lang="tr-TR" sz="800" noProof="0" dirty="0" err="1"/>
              <a:t>osyası</a:t>
            </a:r>
            <a:r>
              <a:rPr lang="tr-TR" sz="800" noProof="0" dirty="0"/>
              <a:t> şekil, belge tamlığı ve yürütme yönünden ön incelemeye tabi tutulur.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5171585" y="2107691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3" name="Rounded Rectangle 22"/>
          <p:cNvSpPr/>
          <p:nvPr/>
        </p:nvSpPr>
        <p:spPr>
          <a:xfrm>
            <a:off x="5354465" y="1508760"/>
            <a:ext cx="1452589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4" name="Oval 23"/>
          <p:cNvSpPr/>
          <p:nvPr/>
        </p:nvSpPr>
        <p:spPr>
          <a:xfrm>
            <a:off x="5519057" y="1673351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5519057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0268" y="1683873"/>
            <a:ext cx="696903" cy="84895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800" noProof="0" dirty="0"/>
              <a:t>Bologna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800" noProof="0" dirty="0"/>
              <a:t>AKTS, öğrenme çıktısı, içerik ve TYÇ/TYYÇ uyumu değerlendirilir.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6788766" y="2107691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8" name="Rounded Rectangle 27"/>
          <p:cNvSpPr/>
          <p:nvPr/>
        </p:nvSpPr>
        <p:spPr>
          <a:xfrm>
            <a:off x="6971646" y="1508760"/>
            <a:ext cx="1452589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9" name="Oval 28"/>
          <p:cNvSpPr/>
          <p:nvPr/>
        </p:nvSpPr>
        <p:spPr>
          <a:xfrm>
            <a:off x="7136238" y="1673351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30" name="TextBox 29"/>
          <p:cNvSpPr txBox="1"/>
          <p:nvPr/>
        </p:nvSpPr>
        <p:spPr>
          <a:xfrm>
            <a:off x="7136238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50061" y="1673351"/>
            <a:ext cx="640080" cy="1095172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800" noProof="0" dirty="0"/>
              <a:t>Eğitim Komisyonu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800" noProof="0" dirty="0"/>
              <a:t>Teklif eğitim politikaları ve kalite yaklaşımı açısından incelenir.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8405948" y="2107691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33" name="Rounded Rectangle 32"/>
          <p:cNvSpPr/>
          <p:nvPr/>
        </p:nvSpPr>
        <p:spPr>
          <a:xfrm>
            <a:off x="8588828" y="1508760"/>
            <a:ext cx="1452589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8753420" y="1673351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35" name="TextBox 34"/>
          <p:cNvSpPr txBox="1"/>
          <p:nvPr/>
        </p:nvSpPr>
        <p:spPr>
          <a:xfrm>
            <a:off x="8753420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15577" y="1734906"/>
            <a:ext cx="519901" cy="84895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sz="800" dirty="0"/>
              <a:t>Senato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sz="800" dirty="0"/>
              <a:t>Uygun </a:t>
            </a:r>
            <a:r>
              <a:rPr sz="800" dirty="0" err="1"/>
              <a:t>görülen</a:t>
            </a:r>
            <a:r>
              <a:rPr sz="800" dirty="0"/>
              <a:t> </a:t>
            </a:r>
            <a:r>
              <a:rPr sz="800" dirty="0" err="1"/>
              <a:t>teklifler</a:t>
            </a:r>
            <a:r>
              <a:rPr sz="800" dirty="0"/>
              <a:t> </a:t>
            </a:r>
            <a:r>
              <a:rPr sz="800" dirty="0" err="1"/>
              <a:t>karara</a:t>
            </a:r>
            <a:r>
              <a:rPr sz="800" dirty="0"/>
              <a:t> </a:t>
            </a:r>
            <a:r>
              <a:rPr sz="800" dirty="0" err="1"/>
              <a:t>bağlanır</a:t>
            </a:r>
            <a:r>
              <a:rPr sz="800" dirty="0"/>
              <a:t>.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10023130" y="2107691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10206010" y="1508760"/>
            <a:ext cx="1452589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10370602" y="1673351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0370602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32304" y="1683873"/>
            <a:ext cx="629629" cy="7258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800" dirty="0"/>
              <a:t>YABÖM</a:t>
            </a:r>
            <a:endParaRPr sz="800" dirty="0"/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sz="800" dirty="0"/>
              <a:t>Gerekli şatlar sağlandığında eğitim başlatılır.</a:t>
            </a:r>
            <a:endParaRPr sz="800" dirty="0"/>
          </a:p>
        </p:txBody>
      </p:sp>
      <p:sp>
        <p:nvSpPr>
          <p:cNvPr id="42" name="Rounded Rectangle 41"/>
          <p:cNvSpPr/>
          <p:nvPr/>
        </p:nvSpPr>
        <p:spPr>
          <a:xfrm>
            <a:off x="822960" y="4343400"/>
            <a:ext cx="51206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43" name="Oval 42"/>
          <p:cNvSpPr/>
          <p:nvPr/>
        </p:nvSpPr>
        <p:spPr>
          <a:xfrm>
            <a:off x="987552" y="450799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44" name="TextBox 43"/>
          <p:cNvSpPr txBox="1"/>
          <p:nvPr/>
        </p:nvSpPr>
        <p:spPr>
          <a:xfrm>
            <a:off x="987552" y="45720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✓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72768" y="4507992"/>
            <a:ext cx="4187951" cy="10058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5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Başvuru dosyasında neler bulunur?</a:t>
            </a:r>
          </a:p>
          <a:p>
            <a:pPr>
              <a:spcBef>
                <a:spcPts val="500"/>
              </a:spcBef>
              <a:defRPr sz="1100">
                <a:solidFill>
                  <a:srgbClr val="1F2A37"/>
                </a:solidFill>
                <a:latin typeface="Aptos"/>
              </a:defRPr>
            </a:pPr>
            <a:r>
              <a:rPr lang="tr-TR" noProof="0" dirty="0"/>
              <a:t>Mikro yeterlilik eğitimi açma gerekçesi formu, Türkçe ders bilgi paketi, İngilizce ders bilgi paketi ve varsa yürütmeye ilişkin diğer bilgi ve belgeler.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263640" y="4343400"/>
            <a:ext cx="51206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6428231" y="45079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48" name="TextBox 47"/>
          <p:cNvSpPr txBox="1"/>
          <p:nvPr/>
        </p:nvSpPr>
        <p:spPr>
          <a:xfrm>
            <a:off x="6428231" y="45720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→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13448" y="4507992"/>
            <a:ext cx="4187951" cy="10058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500" b="1">
                <a:solidFill>
                  <a:srgbClr val="09234E"/>
                </a:solidFill>
                <a:latin typeface="Montserrat"/>
              </a:defRPr>
            </a:pPr>
            <a:r>
              <a:t>Son karar ve uygulama</a:t>
            </a:r>
          </a:p>
          <a:p>
            <a:pPr>
              <a:spcBef>
                <a:spcPts val="500"/>
              </a:spcBef>
              <a:defRPr sz="1100">
                <a:solidFill>
                  <a:srgbClr val="1F2A37"/>
                </a:solidFill>
                <a:latin typeface="Aptos"/>
              </a:defRPr>
            </a:pPr>
            <a:r>
              <a:t>Senato tarafından uygun görülen eğitimler; başlatma, yürütme, izleme, belgelendirme, arşivleme ve raporlama için YABÖM’e gönderilir.</a:t>
            </a:r>
          </a:p>
        </p:txBody>
      </p:sp>
      <p:sp>
        <p:nvSpPr>
          <p:cNvPr id="50" name="TextBox 40">
            <a:extLst>
              <a:ext uri="{FF2B5EF4-FFF2-40B4-BE49-F238E27FC236}">
                <a16:creationId xmlns:a16="http://schemas.microsoft.com/office/drawing/2014/main" id="{FC013BBA-964B-01CE-F0AD-B0421EA1D82B}"/>
              </a:ext>
            </a:extLst>
          </p:cNvPr>
          <p:cNvSpPr txBox="1"/>
          <p:nvPr/>
        </p:nvSpPr>
        <p:spPr>
          <a:xfrm>
            <a:off x="9343863" y="1731388"/>
            <a:ext cx="629629" cy="84895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lang="tr-TR" sz="800" dirty="0"/>
              <a:t>YABÖM</a:t>
            </a:r>
            <a:endParaRPr sz="800" dirty="0"/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sz="800" dirty="0" err="1"/>
              <a:t>Onaylanan</a:t>
            </a:r>
            <a:r>
              <a:rPr sz="800" dirty="0"/>
              <a:t> </a:t>
            </a:r>
            <a:r>
              <a:rPr sz="800" dirty="0" err="1"/>
              <a:t>eğitim</a:t>
            </a:r>
            <a:r>
              <a:rPr sz="800" dirty="0"/>
              <a:t> YABÖM </a:t>
            </a:r>
            <a:r>
              <a:rPr sz="800" dirty="0" err="1"/>
              <a:t>tarafından</a:t>
            </a:r>
            <a:r>
              <a:rPr sz="800" dirty="0"/>
              <a:t> </a:t>
            </a:r>
            <a:r>
              <a:rPr sz="800" dirty="0" err="1"/>
              <a:t>ilan</a:t>
            </a:r>
            <a:r>
              <a:rPr sz="800" dirty="0"/>
              <a:t> </a:t>
            </a:r>
            <a:r>
              <a:rPr lang="tr-TR" sz="800" dirty="0"/>
              <a:t>edilir (duyurulur).</a:t>
            </a:r>
            <a:endParaRPr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Eğitimin Yürütülmesi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İlan edilen eğitim, başvuru ve kayıt süreçlerinden sonra uygulanır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554480"/>
            <a:ext cx="16611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50392" y="171907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17830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5607" y="1719072"/>
            <a:ext cx="728472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Başvuru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YABÖM tarafından belirlenen yöntemle alınır.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328672" y="215341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511552" y="1554480"/>
            <a:ext cx="16611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676144" y="171907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676144" y="17830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61360" y="1719072"/>
            <a:ext cx="728472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Kayıt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Katılım hakkı kazananların kayıtları tamamlanır.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154424" y="215341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337304" y="1554480"/>
            <a:ext cx="16611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501896" y="171907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1896" y="17830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87112" y="1719072"/>
            <a:ext cx="728471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Eğitim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Onaylanan bilgi paketi ve plana göre yürütülür.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5980176" y="215341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163056" y="1554480"/>
            <a:ext cx="16611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327648" y="171907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27648" y="17830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12864" y="1719072"/>
            <a:ext cx="728471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%70 Devam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Devam şartı sağlanmayan katılımcı başarısız sayılır.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7805928" y="215341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7988808" y="1554480"/>
            <a:ext cx="16611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153399" y="171907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153399" y="17830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44128" y="1719072"/>
            <a:ext cx="987551" cy="1041311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sz="900" dirty="0" err="1"/>
              <a:t>Ölçme</a:t>
            </a:r>
            <a:r>
              <a:rPr lang="tr-TR" sz="900" dirty="0"/>
              <a:t> ve Değerlendirme</a:t>
            </a:r>
            <a:endParaRPr sz="900" dirty="0"/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dirty="0" err="1"/>
              <a:t>Sınav</a:t>
            </a:r>
            <a:r>
              <a:rPr dirty="0"/>
              <a:t>, </a:t>
            </a:r>
            <a:r>
              <a:rPr dirty="0" err="1"/>
              <a:t>proje</a:t>
            </a:r>
            <a:r>
              <a:rPr dirty="0"/>
              <a:t>, </a:t>
            </a:r>
            <a:r>
              <a:rPr dirty="0" err="1"/>
              <a:t>sunum</a:t>
            </a:r>
            <a:r>
              <a:rPr dirty="0"/>
              <a:t> </a:t>
            </a:r>
            <a:r>
              <a:rPr dirty="0" err="1"/>
              <a:t>veya</a:t>
            </a:r>
            <a:r>
              <a:rPr dirty="0"/>
              <a:t> </a:t>
            </a:r>
            <a:r>
              <a:rPr dirty="0" err="1"/>
              <a:t>uygulama</a:t>
            </a:r>
            <a:r>
              <a:rPr lang="tr-TR" dirty="0"/>
              <a:t> gibi yöntemlerle ölçme ve </a:t>
            </a:r>
            <a:r>
              <a:rPr lang="tr-TR" dirty="0" err="1"/>
              <a:t>değerlendime</a:t>
            </a:r>
            <a:r>
              <a:rPr lang="tr-TR" dirty="0"/>
              <a:t> yapılır.</a:t>
            </a:r>
            <a:endParaRPr dirty="0"/>
          </a:p>
        </p:txBody>
      </p:sp>
      <p:sp>
        <p:nvSpPr>
          <p:cNvPr id="32" name="Right Arrow 31"/>
          <p:cNvSpPr/>
          <p:nvPr/>
        </p:nvSpPr>
        <p:spPr>
          <a:xfrm>
            <a:off x="9631680" y="215341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9814560" y="1554480"/>
            <a:ext cx="166116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979151" y="171907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979151" y="17830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64368" y="1719072"/>
            <a:ext cx="728471" cy="11887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Başarı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Başarılı olan katılımcı öğrenme çıktılarını kazanmış sayılır.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14400" y="4160520"/>
            <a:ext cx="1014984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1078992" y="432511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078992" y="43891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!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64207" y="4325112"/>
            <a:ext cx="9217152" cy="9601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600" b="1">
                <a:solidFill>
                  <a:srgbClr val="09234E"/>
                </a:solidFill>
                <a:latin typeface="Montserrat"/>
              </a:defRPr>
            </a:pPr>
            <a:r>
              <a:t>Sorumluluk paylaşımı</a:t>
            </a:r>
          </a:p>
          <a:p>
            <a:pPr>
              <a:spcBef>
                <a:spcPts val="500"/>
              </a:spcBef>
              <a:defRPr sz="1200">
                <a:solidFill>
                  <a:srgbClr val="1F2A37"/>
                </a:solidFill>
                <a:latin typeface="Aptos"/>
              </a:defRPr>
            </a:pPr>
            <a:r>
              <a:t>Eğitim içeriğinin uygulanması, katılım takibi, öğrenme çıktılarının kazandırılması, ölçme-değerlendirme ve kalite süreçlerinden eğitmenler; idari ve teknik koordinasyondan ise YABÖM sorumludur.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Dijital Rozet ve Belgelendirme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Başarı, doğrulanabilir dijital kayıtla görünür hale gelir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645920"/>
            <a:ext cx="1962302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87552" y="181051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2" y="1874519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2768" y="1810512"/>
            <a:ext cx="1029614" cy="12801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Başarı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Katılımcı ilgili öğrenme çıktılarını kazanmış sayılır.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766974" y="229057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949854" y="1645920"/>
            <a:ext cx="1962302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114446" y="181051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114446" y="1874519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9662" y="1810512"/>
            <a:ext cx="1029614" cy="12801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Dijital Rozet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Doğrulanabilir ve paylaşılabilir dijital temsil oluşturulur.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893868" y="229057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076748" y="1645920"/>
            <a:ext cx="1962302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5241340" y="181051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241340" y="1874519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26556" y="1810512"/>
            <a:ext cx="1029614" cy="12801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Mikro Yeterlilik Belgesi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YÖK usul ve esaslarında belirtilen asgari bilgiler yer alır.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7020763" y="229057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7203643" y="1645920"/>
            <a:ext cx="1962302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7368235" y="181051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368235" y="1874519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3451" y="1810512"/>
            <a:ext cx="1029614" cy="12801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Doğrulama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Belge e-Devlet veya eşdeğer altyapılarla doğrulanabilir düzenlenir.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9147657" y="229057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9330537" y="1645920"/>
            <a:ext cx="1962302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9495129" y="181051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495129" y="1874519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80345" y="1810512"/>
            <a:ext cx="1029614" cy="12801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t>Arşiv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Rozet ve belge kayıtları YABÖM tarafından muhafaza edilir.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343400"/>
            <a:ext cx="393192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993392" y="45079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993392" y="45720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78608" y="4507992"/>
            <a:ext cx="2999232" cy="86868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500" b="1">
                <a:solidFill>
                  <a:srgbClr val="09234E"/>
                </a:solidFill>
                <a:latin typeface="Montserrat"/>
              </a:defRPr>
            </a:pPr>
            <a:r>
              <a:t>Dijital rozet</a:t>
            </a:r>
          </a:p>
          <a:p>
            <a:pPr>
              <a:spcBef>
                <a:spcPts val="500"/>
              </a:spcBef>
              <a:defRPr sz="1100">
                <a:solidFill>
                  <a:srgbClr val="1F2A37"/>
                </a:solidFill>
                <a:latin typeface="Aptos"/>
              </a:defRPr>
            </a:pPr>
            <a:r>
              <a:t>Mikro yeterliliğin doğrulanabilir, taşınabilir ve dijital ortamda paylaşılabilir temsilidir.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92240" y="4343400"/>
            <a:ext cx="393192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6656831" y="450799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656831" y="45720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42048" y="4507992"/>
            <a:ext cx="2999231" cy="86868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500" b="1">
                <a:solidFill>
                  <a:srgbClr val="09234E"/>
                </a:solidFill>
                <a:latin typeface="Montserrat"/>
              </a:defRPr>
            </a:pPr>
            <a:r>
              <a:t>Mikro yeterlilik belgesi</a:t>
            </a:r>
          </a:p>
          <a:p>
            <a:pPr>
              <a:spcBef>
                <a:spcPts val="500"/>
              </a:spcBef>
              <a:defRPr sz="1100">
                <a:solidFill>
                  <a:srgbClr val="1F2A37"/>
                </a:solidFill>
                <a:latin typeface="Aptos"/>
              </a:defRPr>
            </a:pPr>
            <a:r>
              <a:t>Eğitimi başarıyla tamamlayan katılımcıya verilen, asgari bilgileri içeren dijital sertifikadır.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Kalite Güvencesi: PUKÖ Döngüsü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Mikro yeterlilik eğitimleri sürekli iyileştirme yaklaşımıyla yürütülür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1600200"/>
            <a:ext cx="36576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993392" y="17647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93392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78608" y="1764792"/>
            <a:ext cx="2724912" cy="9144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t>PLANLA</a:t>
            </a:r>
          </a:p>
          <a:p>
            <a:pPr>
              <a:spcBef>
                <a:spcPts val="500"/>
              </a:spcBef>
              <a:defRPr sz="1050">
                <a:solidFill>
                  <a:srgbClr val="1F2A37"/>
                </a:solidFill>
                <a:latin typeface="Aptos"/>
              </a:defRPr>
            </a:pPr>
            <a:r>
              <a:t>Amaç, hedef kitle, öğrenme çıktısı, AKTS ve ölçme sistemi belirlenir.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0" y="1600200"/>
            <a:ext cx="36576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748272" y="176479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748272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3488" y="1764792"/>
            <a:ext cx="2724912" cy="9144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t>UYGULA</a:t>
            </a:r>
          </a:p>
          <a:p>
            <a:pPr>
              <a:spcBef>
                <a:spcPts val="500"/>
              </a:spcBef>
              <a:defRPr sz="1050">
                <a:solidFill>
                  <a:srgbClr val="1F2A37"/>
                </a:solidFill>
                <a:latin typeface="Aptos"/>
              </a:defRPr>
            </a:pPr>
            <a:r>
              <a:t>Eğitim onaylanan bilgi paketi ve eğitim planı doğrultusunda yürütülür.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0" y="4069080"/>
            <a:ext cx="36576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748272" y="423367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48272" y="42976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33488" y="4233672"/>
            <a:ext cx="2724912" cy="9144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t>KONTROL ET</a:t>
            </a:r>
          </a:p>
          <a:p>
            <a:pPr>
              <a:spcBef>
                <a:spcPts val="500"/>
              </a:spcBef>
              <a:defRPr sz="1050">
                <a:solidFill>
                  <a:srgbClr val="1F2A37"/>
                </a:solidFill>
                <a:latin typeface="Aptos"/>
              </a:defRPr>
            </a:pPr>
            <a:r>
              <a:t>Memnuniyet, başarı, katılım ve değerlendirme sonuçları analiz edilir.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28800" y="4069080"/>
            <a:ext cx="36576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993392" y="423367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993392" y="42976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78608" y="4233672"/>
            <a:ext cx="2724912" cy="648896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rPr dirty="0"/>
              <a:t>ÖNLEM AL</a:t>
            </a:r>
          </a:p>
          <a:p>
            <a:pPr>
              <a:spcBef>
                <a:spcPts val="500"/>
              </a:spcBef>
              <a:defRPr sz="1050">
                <a:solidFill>
                  <a:srgbClr val="1F2A37"/>
                </a:solidFill>
                <a:latin typeface="Aptos"/>
              </a:defRPr>
            </a:pPr>
            <a:r>
              <a:rPr dirty="0"/>
              <a:t>Rapor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geri</a:t>
            </a:r>
            <a:r>
              <a:rPr dirty="0"/>
              <a:t> </a:t>
            </a:r>
            <a:r>
              <a:rPr dirty="0" err="1"/>
              <a:t>bildirimlere</a:t>
            </a:r>
            <a:r>
              <a:rPr dirty="0"/>
              <a:t> </a:t>
            </a:r>
            <a:r>
              <a:rPr dirty="0" err="1"/>
              <a:t>göre</a:t>
            </a:r>
            <a:r>
              <a:rPr dirty="0"/>
              <a:t> </a:t>
            </a:r>
            <a:r>
              <a:rPr dirty="0" err="1"/>
              <a:t>sonraki</a:t>
            </a:r>
            <a:r>
              <a:rPr dirty="0"/>
              <a:t> </a:t>
            </a:r>
            <a:r>
              <a:rPr lang="tr-TR" dirty="0"/>
              <a:t>eğitimler </a:t>
            </a:r>
            <a:r>
              <a:rPr dirty="0" err="1"/>
              <a:t>iyileştirilir</a:t>
            </a:r>
            <a:r>
              <a:rPr dirty="0"/>
              <a:t>.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5623560" y="1920240"/>
            <a:ext cx="914400" cy="320040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ight Arrow 24"/>
          <p:cNvSpPr/>
          <p:nvPr/>
        </p:nvSpPr>
        <p:spPr>
          <a:xfrm rot="5400000">
            <a:off x="7543800" y="3154680"/>
            <a:ext cx="914400" cy="320040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ight Arrow 25"/>
          <p:cNvSpPr/>
          <p:nvPr/>
        </p:nvSpPr>
        <p:spPr>
          <a:xfrm rot="10800000">
            <a:off x="5623560" y="4572000"/>
            <a:ext cx="914400" cy="320040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ight Arrow 26"/>
          <p:cNvSpPr/>
          <p:nvPr/>
        </p:nvSpPr>
        <p:spPr>
          <a:xfrm rot="16200000">
            <a:off x="3566160" y="3154680"/>
            <a:ext cx="914400" cy="320040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Transkripte İşlenme Süreci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Başarıyla tamamlanan mikro yeterlilikler akademik kayda alınabilir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00200"/>
            <a:ext cx="166878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50392" y="17647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5606" y="1764792"/>
            <a:ext cx="900685" cy="1149033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dirty="0" err="1"/>
              <a:t>Öğrenci</a:t>
            </a:r>
            <a:r>
              <a:rPr dirty="0"/>
              <a:t> </a:t>
            </a:r>
            <a:r>
              <a:rPr dirty="0" err="1"/>
              <a:t>Başvurusu</a:t>
            </a:r>
            <a:endParaRPr dirty="0"/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dirty="0"/>
              <a:t>Ö</a:t>
            </a:r>
            <a:r>
              <a:rPr dirty="0" err="1"/>
              <a:t>ğrencilik</a:t>
            </a:r>
            <a:r>
              <a:rPr dirty="0"/>
              <a:t> </a:t>
            </a:r>
            <a:r>
              <a:rPr dirty="0" err="1"/>
              <a:t>döneminde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mezuniyet</a:t>
            </a:r>
            <a:r>
              <a:rPr dirty="0"/>
              <a:t> </a:t>
            </a:r>
            <a:r>
              <a:rPr dirty="0" err="1"/>
              <a:t>kararından</a:t>
            </a:r>
            <a:r>
              <a:rPr dirty="0"/>
              <a:t> </a:t>
            </a:r>
            <a:r>
              <a:rPr dirty="0" err="1"/>
              <a:t>önce</a:t>
            </a:r>
            <a:r>
              <a:rPr dirty="0"/>
              <a:t> </a:t>
            </a:r>
            <a:r>
              <a:rPr dirty="0" err="1"/>
              <a:t>yapılır</a:t>
            </a:r>
            <a:r>
              <a:rPr dirty="0"/>
              <a:t>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336292" y="224485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519172" y="1600200"/>
            <a:ext cx="166878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683764" y="176479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683764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169664" y="224485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352544" y="1600200"/>
            <a:ext cx="166878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517136" y="176479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17136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53741" y="1703237"/>
            <a:ext cx="900683" cy="887422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dirty="0"/>
              <a:t>Akademik </a:t>
            </a:r>
            <a:r>
              <a:rPr dirty="0" err="1"/>
              <a:t>Birim</a:t>
            </a:r>
            <a:endParaRPr dirty="0"/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dirty="0" err="1"/>
              <a:t>Başvuru</a:t>
            </a:r>
            <a:r>
              <a:rPr dirty="0"/>
              <a:t> </a:t>
            </a:r>
            <a:r>
              <a:rPr dirty="0" err="1"/>
              <a:t>kayıtlı</a:t>
            </a:r>
            <a:r>
              <a:rPr dirty="0"/>
              <a:t> </a:t>
            </a:r>
            <a:r>
              <a:rPr dirty="0" err="1"/>
              <a:t>olunan</a:t>
            </a:r>
            <a:r>
              <a:rPr dirty="0"/>
              <a:t> </a:t>
            </a:r>
            <a:r>
              <a:rPr dirty="0" err="1"/>
              <a:t>akademik</a:t>
            </a:r>
            <a:r>
              <a:rPr dirty="0"/>
              <a:t> </a:t>
            </a:r>
            <a:r>
              <a:rPr dirty="0" err="1"/>
              <a:t>birime</a:t>
            </a:r>
            <a:r>
              <a:rPr dirty="0"/>
              <a:t> </a:t>
            </a:r>
            <a:r>
              <a:rPr dirty="0" err="1"/>
              <a:t>yapılır</a:t>
            </a:r>
            <a:r>
              <a:rPr dirty="0"/>
              <a:t>.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6003036" y="224485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185916" y="1600200"/>
            <a:ext cx="166878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350507" y="17647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50507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35724" y="1764792"/>
            <a:ext cx="736091" cy="1149033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dirty="0" err="1"/>
              <a:t>Kurul</a:t>
            </a:r>
            <a:r>
              <a:rPr dirty="0"/>
              <a:t> </a:t>
            </a:r>
            <a:r>
              <a:rPr dirty="0" err="1"/>
              <a:t>Kararı</a:t>
            </a:r>
            <a:endParaRPr dirty="0"/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dirty="0"/>
              <a:t>Başvurular, ilgili akademik birimin yönetim kurulunda karara bağlanır.</a:t>
            </a:r>
            <a:endParaRPr dirty="0"/>
          </a:p>
        </p:txBody>
      </p:sp>
      <p:sp>
        <p:nvSpPr>
          <p:cNvPr id="27" name="Right Arrow 26"/>
          <p:cNvSpPr/>
          <p:nvPr/>
        </p:nvSpPr>
        <p:spPr>
          <a:xfrm>
            <a:off x="7836408" y="224485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019288" y="1600200"/>
            <a:ext cx="166878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183879" y="176479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183879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69096" y="1764792"/>
            <a:ext cx="736091" cy="956672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dirty="0"/>
              <a:t>ÖİDB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dirty="0"/>
              <a:t>Transkripte işleme süreci, </a:t>
            </a:r>
            <a:r>
              <a:rPr dirty="0" err="1"/>
              <a:t>Öğrenci</a:t>
            </a:r>
            <a:r>
              <a:rPr dirty="0"/>
              <a:t> </a:t>
            </a:r>
            <a:r>
              <a:rPr dirty="0" err="1"/>
              <a:t>İşleri</a:t>
            </a:r>
            <a:r>
              <a:rPr dirty="0"/>
              <a:t> </a:t>
            </a:r>
            <a:r>
              <a:rPr dirty="0" err="1"/>
              <a:t>tarafından</a:t>
            </a:r>
            <a:r>
              <a:rPr dirty="0"/>
              <a:t> </a:t>
            </a:r>
            <a:r>
              <a:rPr lang="tr-TR" dirty="0"/>
              <a:t>tamamlanır</a:t>
            </a:r>
            <a:r>
              <a:rPr dirty="0"/>
              <a:t>.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9669780" y="2244852"/>
            <a:ext cx="201168" cy="219456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9852659" y="1600200"/>
            <a:ext cx="166878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017251" y="176479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017251" y="18288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92739" y="1764792"/>
            <a:ext cx="1013461" cy="825867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dirty="0" err="1"/>
              <a:t>Transkript</a:t>
            </a:r>
            <a:endParaRPr dirty="0"/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lang="tr-TR" dirty="0"/>
              <a:t>Mikro yeterlilik eğitimi, transkriptte, </a:t>
            </a:r>
            <a:r>
              <a:rPr dirty="0"/>
              <a:t>MYE </a:t>
            </a:r>
            <a:r>
              <a:rPr dirty="0" err="1"/>
              <a:t>kodu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BŞ </a:t>
            </a:r>
            <a:r>
              <a:rPr dirty="0" err="1"/>
              <a:t>notu</a:t>
            </a:r>
            <a:r>
              <a:rPr dirty="0"/>
              <a:t>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gösterilir</a:t>
            </a:r>
            <a:r>
              <a:rPr lang="tr-TR" dirty="0"/>
              <a:t>.</a:t>
            </a:r>
            <a:endParaRPr dirty="0"/>
          </a:p>
        </p:txBody>
      </p:sp>
      <p:sp>
        <p:nvSpPr>
          <p:cNvPr id="37" name="Rounded Rectangle 36"/>
          <p:cNvSpPr/>
          <p:nvPr/>
        </p:nvSpPr>
        <p:spPr>
          <a:xfrm>
            <a:off x="1005840" y="4343400"/>
            <a:ext cx="457200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1170432" y="45079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170432" y="45720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MYE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55648" y="4507992"/>
            <a:ext cx="3639311" cy="86868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500" b="1">
                <a:solidFill>
                  <a:srgbClr val="09234E"/>
                </a:solidFill>
                <a:latin typeface="Montserrat"/>
              </a:defRPr>
            </a:pPr>
            <a:r>
              <a:t>Kayıt biçimi</a:t>
            </a:r>
          </a:p>
          <a:p>
            <a:pPr>
              <a:spcBef>
                <a:spcPts val="500"/>
              </a:spcBef>
              <a:defRPr sz="1100">
                <a:solidFill>
                  <a:srgbClr val="1F2A37"/>
                </a:solidFill>
                <a:latin typeface="Aptos"/>
              </a:defRPr>
            </a:pPr>
            <a:r>
              <a:t>Mikro yeterlilik eğitimleri transkripte “MYE” kodu ve eğitimin adıyla işlenir. AKTS değeri gösterilir.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17920" y="4343400"/>
            <a:ext cx="457200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6382512" y="450799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382512" y="45720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BŞ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67728" y="4507992"/>
            <a:ext cx="3639311" cy="86868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500" b="1">
                <a:solidFill>
                  <a:srgbClr val="09234E"/>
                </a:solidFill>
                <a:latin typeface="Montserrat"/>
              </a:defRPr>
            </a:pPr>
            <a:r>
              <a:t>Not etkisi</a:t>
            </a:r>
          </a:p>
          <a:p>
            <a:pPr>
              <a:spcBef>
                <a:spcPts val="500"/>
              </a:spcBef>
              <a:defRPr sz="1100">
                <a:solidFill>
                  <a:srgbClr val="1F2A37"/>
                </a:solidFill>
                <a:latin typeface="Aptos"/>
              </a:defRPr>
            </a:pPr>
            <a:r>
              <a:t>Eğitimden alınan notlar genel akademik not ortalamasına dahil edilmez; transkripte “BŞ” olarak işlenir.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54931" y="1699228"/>
            <a:ext cx="736092" cy="12801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50" b="1">
                <a:solidFill>
                  <a:srgbClr val="09234E"/>
                </a:solidFill>
                <a:latin typeface="Montserrat"/>
              </a:defRPr>
            </a:pPr>
            <a:r>
              <a:rPr dirty="0"/>
              <a:t>Belge </a:t>
            </a:r>
            <a:r>
              <a:rPr dirty="0" err="1"/>
              <a:t>Kontrolü</a:t>
            </a:r>
            <a:endParaRPr dirty="0"/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rPr dirty="0" err="1"/>
              <a:t>Mikro</a:t>
            </a:r>
            <a:r>
              <a:rPr dirty="0"/>
              <a:t> </a:t>
            </a:r>
            <a:r>
              <a:rPr dirty="0" err="1"/>
              <a:t>yeterlilik</a:t>
            </a:r>
            <a:r>
              <a:rPr dirty="0"/>
              <a:t> </a:t>
            </a:r>
            <a:r>
              <a:rPr dirty="0" err="1"/>
              <a:t>belgesi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kanıtlayıcı</a:t>
            </a:r>
            <a:r>
              <a:rPr dirty="0"/>
              <a:t> </a:t>
            </a:r>
            <a:r>
              <a:rPr dirty="0" err="1"/>
              <a:t>belgeler</a:t>
            </a:r>
            <a:r>
              <a:rPr dirty="0"/>
              <a:t> </a:t>
            </a:r>
            <a:r>
              <a:rPr dirty="0" err="1"/>
              <a:t>sunulur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Ders Muafiyeti Süreci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536044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rPr dirty="0" err="1"/>
              <a:t>Mikro</a:t>
            </a:r>
            <a:r>
              <a:rPr dirty="0"/>
              <a:t> </a:t>
            </a:r>
            <a:r>
              <a:rPr dirty="0" err="1"/>
              <a:t>yeterlilikler</a:t>
            </a:r>
            <a:r>
              <a:rPr dirty="0"/>
              <a:t> </a:t>
            </a:r>
            <a:r>
              <a:rPr dirty="0" err="1"/>
              <a:t>uygun</a:t>
            </a:r>
            <a:r>
              <a:rPr dirty="0"/>
              <a:t> </a:t>
            </a:r>
            <a:r>
              <a:rPr dirty="0" err="1"/>
              <a:t>şartlarda</a:t>
            </a:r>
            <a:r>
              <a:rPr dirty="0"/>
              <a:t> </a:t>
            </a:r>
            <a:r>
              <a:rPr dirty="0" err="1"/>
              <a:t>ders</a:t>
            </a:r>
            <a:r>
              <a:rPr dirty="0"/>
              <a:t> </a:t>
            </a:r>
            <a:r>
              <a:rPr dirty="0" err="1"/>
              <a:t>muafiyetinde</a:t>
            </a:r>
            <a:r>
              <a:rPr dirty="0"/>
              <a:t> </a:t>
            </a:r>
            <a:r>
              <a:rPr lang="tr-TR" dirty="0"/>
              <a:t>de </a:t>
            </a:r>
            <a:r>
              <a:rPr dirty="0" err="1"/>
              <a:t>kullanılabilir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1371600"/>
            <a:ext cx="219456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33271" y="15361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1033271" y="16002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8488" y="1536192"/>
            <a:ext cx="1261872" cy="6858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Başvuru</a:t>
            </a:r>
          </a:p>
          <a:p>
            <a:pPr>
              <a:spcBef>
                <a:spcPts val="500"/>
              </a:spcBef>
              <a:defRPr sz="900">
                <a:solidFill>
                  <a:srgbClr val="1F2A37"/>
                </a:solidFill>
                <a:latin typeface="Aptos"/>
              </a:defRPr>
            </a:pPr>
            <a:r>
              <a:rPr lang="tr-TR" noProof="0" dirty="0"/>
              <a:t>Öğrenci hangi dersten muaf olmak istediğini açıkça belirtir.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57600" y="1371600"/>
            <a:ext cx="224028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3" name="Oval 12"/>
          <p:cNvSpPr/>
          <p:nvPr/>
        </p:nvSpPr>
        <p:spPr>
          <a:xfrm>
            <a:off x="3822191" y="153619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3822191" y="16002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07408" y="1416145"/>
            <a:ext cx="1399032" cy="925894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Ders Daha Önce Alındı mı?</a:t>
            </a:r>
          </a:p>
          <a:p>
            <a:pPr>
              <a:spcBef>
                <a:spcPts val="500"/>
              </a:spcBef>
              <a:defRPr sz="900">
                <a:solidFill>
                  <a:srgbClr val="1F2A37"/>
                </a:solidFill>
                <a:latin typeface="Aptos"/>
              </a:defRPr>
            </a:pPr>
            <a:r>
              <a:rPr lang="tr-TR" noProof="0" dirty="0"/>
              <a:t>Muafiyet için dersin daha önce alınmamış olması gerekir.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92240" y="1371600"/>
            <a:ext cx="224028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7" name="Oval 16"/>
          <p:cNvSpPr/>
          <p:nvPr/>
        </p:nvSpPr>
        <p:spPr>
          <a:xfrm>
            <a:off x="6656831" y="153619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6656831" y="16002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28331" y="1409192"/>
            <a:ext cx="1307592" cy="6858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AKTS Yeterli mi?</a:t>
            </a:r>
          </a:p>
          <a:p>
            <a:pPr>
              <a:spcBef>
                <a:spcPts val="500"/>
              </a:spcBef>
              <a:defRPr sz="869">
                <a:solidFill>
                  <a:srgbClr val="1F2A37"/>
                </a:solidFill>
                <a:latin typeface="Aptos"/>
              </a:defRPr>
            </a:pPr>
            <a:r>
              <a:rPr lang="tr-TR" noProof="0" dirty="0"/>
              <a:t>Mikro yeterlilik AKTS değeri muafiyet istenen derse eşit veya fazla olmalıdır.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81160" y="1371600"/>
            <a:ext cx="201168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1" name="Oval 20"/>
          <p:cNvSpPr/>
          <p:nvPr/>
        </p:nvSpPr>
        <p:spPr>
          <a:xfrm>
            <a:off x="9445752" y="153619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9445752" y="16002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30968" y="1536192"/>
            <a:ext cx="1078992" cy="6858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Kurul Kararı</a:t>
            </a:r>
          </a:p>
          <a:p>
            <a:pPr>
              <a:spcBef>
                <a:spcPts val="500"/>
              </a:spcBef>
              <a:defRPr sz="900">
                <a:solidFill>
                  <a:srgbClr val="1F2A37"/>
                </a:solidFill>
                <a:latin typeface="Aptos"/>
              </a:defRPr>
            </a:pPr>
            <a:r>
              <a:rPr lang="tr-TR" noProof="0" dirty="0"/>
              <a:t>Uygun bulunursa muafiyet işlemi yapılır.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3063240" y="1700784"/>
            <a:ext cx="502920" cy="228600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5" name="Right Arrow 24"/>
          <p:cNvSpPr/>
          <p:nvPr/>
        </p:nvSpPr>
        <p:spPr>
          <a:xfrm>
            <a:off x="5897880" y="1700784"/>
            <a:ext cx="502920" cy="228600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6" name="Right Arrow 25"/>
          <p:cNvSpPr/>
          <p:nvPr/>
        </p:nvSpPr>
        <p:spPr>
          <a:xfrm>
            <a:off x="8732520" y="1700784"/>
            <a:ext cx="502920" cy="228600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7" name="Rounded Rectangle 26"/>
          <p:cNvSpPr/>
          <p:nvPr/>
        </p:nvSpPr>
        <p:spPr>
          <a:xfrm>
            <a:off x="914400" y="3657600"/>
            <a:ext cx="48463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078992" y="3822191"/>
            <a:ext cx="475488" cy="475488"/>
          </a:xfrm>
          <a:prstGeom prst="ellipse">
            <a:avLst/>
          </a:prstGeom>
          <a:solidFill>
            <a:srgbClr val="DA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29" name="TextBox 28"/>
          <p:cNvSpPr txBox="1"/>
          <p:nvPr/>
        </p:nvSpPr>
        <p:spPr>
          <a:xfrm>
            <a:off x="1078992" y="38862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!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64207" y="3822191"/>
            <a:ext cx="3913632" cy="10058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Çift kullanım yasağı</a:t>
            </a:r>
          </a:p>
          <a:p>
            <a:pPr>
              <a:spcBef>
                <a:spcPts val="500"/>
              </a:spcBef>
              <a:defRPr sz="1050">
                <a:solidFill>
                  <a:srgbClr val="1F2A37"/>
                </a:solidFill>
                <a:latin typeface="Aptos"/>
              </a:defRPr>
            </a:pPr>
            <a:r>
              <a:rPr lang="tr-TR" noProof="0" dirty="0"/>
              <a:t>Muafiyet amacıyla kullanılan mikro yeterlilik ayrıca transkripte işlenemez; transkripte işlenen bir mikro yeterlilik de muafiyet başvurusuna konu edilemez.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55080" y="3657600"/>
            <a:ext cx="48463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32" name="Oval 31"/>
          <p:cNvSpPr/>
          <p:nvPr/>
        </p:nvSpPr>
        <p:spPr>
          <a:xfrm>
            <a:off x="6519672" y="3822191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33" name="TextBox 32"/>
          <p:cNvSpPr txBox="1"/>
          <p:nvPr/>
        </p:nvSpPr>
        <p:spPr>
          <a:xfrm>
            <a:off x="6519672" y="38862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tr-TR" noProof="0" dirty="0"/>
              <a:t>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04888" y="3822191"/>
            <a:ext cx="3913631" cy="10058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400" b="1">
                <a:solidFill>
                  <a:srgbClr val="09234E"/>
                </a:solidFill>
                <a:latin typeface="Montserrat"/>
              </a:defRPr>
            </a:pPr>
            <a:r>
              <a:rPr lang="tr-TR" noProof="0" dirty="0"/>
              <a:t>Notlandırma</a:t>
            </a:r>
          </a:p>
          <a:p>
            <a:pPr>
              <a:spcBef>
                <a:spcPts val="500"/>
              </a:spcBef>
              <a:defRPr sz="1050">
                <a:solidFill>
                  <a:srgbClr val="1F2A37"/>
                </a:solidFill>
                <a:latin typeface="Aptos"/>
              </a:defRPr>
            </a:pPr>
            <a:r>
              <a:rPr lang="tr-TR" noProof="0" dirty="0"/>
              <a:t>Muafiyet sağlanan dersin AKTS değeri transkripte gösterilir. Notlandırma ilgili dersin en düşük geçme notu esas alınarak yürütülür.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Transkriptte Görünüm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Mikro yeterlilik kayıtları sade ve izlenebilir biçimde gösterilir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51560" y="1508760"/>
            <a:ext cx="10058400" cy="40233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AD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51560" y="1508760"/>
            <a:ext cx="10058400" cy="50292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25880" y="1645920"/>
            <a:ext cx="5029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Öğrenci Transkripti – Mikro Yeterlilik Kayıtları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417320" y="2331720"/>
            <a:ext cx="914400" cy="365760"/>
          </a:xfrm>
          <a:prstGeom prst="round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17320" y="2377439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Montserrat"/>
              </a:defRPr>
            </a:pPr>
            <a:r>
              <a:t>Kod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14600" y="2331720"/>
            <a:ext cx="4389120" cy="365760"/>
          </a:xfrm>
          <a:prstGeom prst="round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514600" y="2377439"/>
            <a:ext cx="4389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Montserrat"/>
              </a:defRPr>
            </a:pPr>
            <a:r>
              <a:t>Ders / Eğitim Adı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40880" y="2331720"/>
            <a:ext cx="914400" cy="365760"/>
          </a:xfrm>
          <a:prstGeom prst="round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040880" y="2377439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Montserrat"/>
              </a:defRPr>
            </a:pPr>
            <a:r>
              <a:t>AKTS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21040" y="2331720"/>
            <a:ext cx="731520" cy="365760"/>
          </a:xfrm>
          <a:prstGeom prst="round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21040" y="2377439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Montserrat"/>
              </a:defRPr>
            </a:pPr>
            <a:r>
              <a:t>Not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372600" y="2331720"/>
            <a:ext cx="1097280" cy="365760"/>
          </a:xfrm>
          <a:prstGeom prst="round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72600" y="2377439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Montserrat"/>
              </a:defRPr>
            </a:pPr>
            <a:r>
              <a:t>GANO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1961" y="2880360"/>
            <a:ext cx="42511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A37"/>
                </a:solidFill>
                <a:latin typeface="Aptos"/>
              </a:defRPr>
            </a:pPr>
            <a:r>
              <a:rPr dirty="0"/>
              <a:t>MYE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14600" y="2880360"/>
            <a:ext cx="43891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F2A37"/>
                </a:solidFill>
                <a:latin typeface="Aptos"/>
              </a:defRPr>
            </a:pPr>
            <a:r>
              <a:t>Dijital Yetkinlikler Mikro Yeterlilik Eğitimi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2880360"/>
            <a:ext cx="914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A37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2880360"/>
            <a:ext cx="7315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A37"/>
                </a:solidFill>
                <a:latin typeface="Aptos"/>
              </a:defRPr>
            </a:pPr>
            <a:r>
              <a:t>BŞ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72600" y="2880360"/>
            <a:ext cx="10972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F2A37"/>
                </a:solidFill>
                <a:latin typeface="Aptos"/>
              </a:defRPr>
            </a:pPr>
            <a:r>
              <a:t>Dahil değil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61961" y="3474720"/>
            <a:ext cx="42511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A37"/>
                </a:solidFill>
                <a:latin typeface="Aptos"/>
              </a:defRPr>
            </a:pPr>
            <a:r>
              <a:rPr dirty="0"/>
              <a:t>MYE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14600" y="3474720"/>
            <a:ext cx="43891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F2A37"/>
                </a:solidFill>
                <a:latin typeface="Aptos"/>
              </a:defRPr>
            </a:pPr>
            <a:r>
              <a:t>Proje Yazımı ve Araştırma Becerileri Eğitimi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0880" y="3474720"/>
            <a:ext cx="914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A37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1040" y="3474720"/>
            <a:ext cx="7315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A37"/>
                </a:solidFill>
                <a:latin typeface="Aptos"/>
              </a:defRPr>
            </a:pPr>
            <a:r>
              <a:t>BŞ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72600" y="3474720"/>
            <a:ext cx="10972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F2A37"/>
                </a:solidFill>
                <a:latin typeface="Aptos"/>
              </a:defRPr>
            </a:pPr>
            <a:r>
              <a:t>Dahil değil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417320" y="4997576"/>
            <a:ext cx="9052560" cy="502920"/>
          </a:xfrm>
          <a:prstGeom prst="roundRect">
            <a:avLst/>
          </a:prstGeom>
          <a:solidFill>
            <a:srgbClr val="E7F1F7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599897" y="5017768"/>
            <a:ext cx="457503" cy="408909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600158" y="5072632"/>
            <a:ext cx="45724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03704" y="5141314"/>
            <a:ext cx="8119872" cy="215444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00" b="1">
                <a:solidFill>
                  <a:srgbClr val="09234E"/>
                </a:solidFill>
                <a:latin typeface="Montserrat"/>
              </a:defRPr>
            </a:pPr>
            <a:r>
              <a:rPr dirty="0"/>
              <a:t>Not</a:t>
            </a:r>
            <a:r>
              <a:rPr lang="tr-TR" dirty="0"/>
              <a:t>: </a:t>
            </a:r>
            <a:r>
              <a:rPr sz="800" dirty="0"/>
              <a:t>Bu </a:t>
            </a:r>
            <a:r>
              <a:rPr sz="800" dirty="0" err="1"/>
              <a:t>görünüm</a:t>
            </a:r>
            <a:r>
              <a:rPr sz="800" dirty="0"/>
              <a:t> </a:t>
            </a:r>
            <a:r>
              <a:rPr sz="800" dirty="0" err="1"/>
              <a:t>temsili</a:t>
            </a:r>
            <a:r>
              <a:rPr sz="800" dirty="0"/>
              <a:t> </a:t>
            </a:r>
            <a:r>
              <a:rPr sz="800" dirty="0" err="1"/>
              <a:t>bir</a:t>
            </a:r>
            <a:r>
              <a:rPr sz="800" dirty="0"/>
              <a:t> </a:t>
            </a:r>
            <a:r>
              <a:rPr lang="tr-TR" sz="800" dirty="0"/>
              <a:t>örnektir</a:t>
            </a:r>
            <a:r>
              <a:rPr sz="800" dirty="0"/>
              <a:t>. </a:t>
            </a:r>
            <a:r>
              <a:rPr sz="800" dirty="0" err="1"/>
              <a:t>Nihai</a:t>
            </a:r>
            <a:r>
              <a:rPr sz="800" dirty="0"/>
              <a:t> </a:t>
            </a:r>
            <a:r>
              <a:rPr sz="800" dirty="0" err="1"/>
              <a:t>teknik</a:t>
            </a:r>
            <a:r>
              <a:rPr sz="800" dirty="0"/>
              <a:t> </a:t>
            </a:r>
            <a:r>
              <a:rPr sz="800" dirty="0" err="1"/>
              <a:t>kayıt</a:t>
            </a:r>
            <a:r>
              <a:rPr sz="800" dirty="0"/>
              <a:t> </a:t>
            </a:r>
            <a:r>
              <a:rPr sz="800" dirty="0" err="1"/>
              <a:t>biçimi</a:t>
            </a:r>
            <a:r>
              <a:rPr sz="800" dirty="0"/>
              <a:t> </a:t>
            </a:r>
            <a:r>
              <a:rPr sz="800" dirty="0" err="1"/>
              <a:t>Öğrenci</a:t>
            </a:r>
            <a:r>
              <a:rPr sz="800" dirty="0"/>
              <a:t> </a:t>
            </a:r>
            <a:r>
              <a:rPr sz="800" dirty="0" err="1"/>
              <a:t>İşleri</a:t>
            </a:r>
            <a:r>
              <a:rPr sz="800" dirty="0"/>
              <a:t> </a:t>
            </a:r>
            <a:r>
              <a:rPr sz="800" dirty="0" err="1"/>
              <a:t>bilgi</a:t>
            </a:r>
            <a:r>
              <a:rPr sz="800" dirty="0"/>
              <a:t> </a:t>
            </a:r>
            <a:r>
              <a:rPr sz="800" dirty="0" err="1"/>
              <a:t>sistemi</a:t>
            </a:r>
            <a:r>
              <a:rPr sz="800" dirty="0"/>
              <a:t> </a:t>
            </a:r>
            <a:r>
              <a:rPr sz="800" dirty="0" err="1"/>
              <a:t>üzerinden</a:t>
            </a:r>
            <a:r>
              <a:rPr sz="800" dirty="0"/>
              <a:t> </a:t>
            </a:r>
            <a:r>
              <a:rPr sz="800" dirty="0" err="1"/>
              <a:t>uygulanır</a:t>
            </a:r>
            <a:r>
              <a:rPr sz="800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Dikkat Edilecek Hususlar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Akademik tanınma ve kredi transferinde temel sınırlamalar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508760"/>
            <a:ext cx="324612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" y="1673351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1832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7048" y="1673351"/>
            <a:ext cx="2313432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2000" b="1">
                <a:solidFill>
                  <a:srgbClr val="09234E"/>
                </a:solidFill>
                <a:latin typeface="Montserrat"/>
              </a:defRPr>
            </a:pPr>
            <a:r>
              <a:t>%10</a:t>
            </a:r>
          </a:p>
          <a:p>
            <a:pPr>
              <a:spcBef>
                <a:spcPts val="500"/>
              </a:spcBef>
              <a:defRPr sz="1019">
                <a:solidFill>
                  <a:srgbClr val="1F2A37"/>
                </a:solidFill>
                <a:latin typeface="Aptos"/>
              </a:defRPr>
            </a:pPr>
            <a:r>
              <a:t>Mikro yeterlilik AKTS toplamı, programın minimum mezuniyet AKTS’sinin %10’unu aşamaz.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59" y="1508760"/>
            <a:ext cx="324612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645151" y="1673351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45151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0368" y="1673351"/>
            <a:ext cx="2313431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2000" b="1">
                <a:solidFill>
                  <a:srgbClr val="09234E"/>
                </a:solidFill>
                <a:latin typeface="Montserrat"/>
              </a:defRPr>
            </a:pPr>
            <a:r>
              <a:t>%50</a:t>
            </a:r>
          </a:p>
          <a:p>
            <a:pPr>
              <a:spcBef>
                <a:spcPts val="500"/>
              </a:spcBef>
              <a:defRPr sz="1019">
                <a:solidFill>
                  <a:srgbClr val="1F2A37"/>
                </a:solidFill>
                <a:latin typeface="Aptos"/>
              </a:defRPr>
            </a:pPr>
            <a:r>
              <a:t>Transkripte işlenecek mikro yeterliliklerin en fazla %50’si uzaktan eğitim yoluyla alınmış olmalıdır.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1508760"/>
            <a:ext cx="324612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48471" y="1673351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48471" y="173736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33688" y="1673351"/>
            <a:ext cx="2313431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2000" b="1">
                <a:solidFill>
                  <a:srgbClr val="09234E"/>
                </a:solidFill>
                <a:latin typeface="Montserrat"/>
              </a:defRPr>
            </a:pPr>
            <a:r>
              <a:t>BŞ</a:t>
            </a:r>
          </a:p>
          <a:p>
            <a:pPr>
              <a:spcBef>
                <a:spcPts val="500"/>
              </a:spcBef>
              <a:defRPr sz="1019">
                <a:solidFill>
                  <a:srgbClr val="1F2A37"/>
                </a:solidFill>
                <a:latin typeface="Aptos"/>
              </a:defRPr>
            </a:pPr>
            <a:r>
              <a:t>Transkripte işlenen eğitimler başarılı/notsuz biçimde gösterilir; GANO’ya dahil edilmez.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3474720"/>
            <a:ext cx="324612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41832" y="363931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41832" y="37033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27048" y="3639312"/>
            <a:ext cx="2313432" cy="12344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2000" b="1">
                <a:solidFill>
                  <a:srgbClr val="09234E"/>
                </a:solidFill>
                <a:latin typeface="Montserrat"/>
              </a:defRPr>
            </a:pPr>
            <a:r>
              <a:t>Tek Kullanım</a:t>
            </a:r>
          </a:p>
          <a:p>
            <a:pPr>
              <a:spcBef>
                <a:spcPts val="500"/>
              </a:spcBef>
              <a:defRPr sz="1019">
                <a:solidFill>
                  <a:srgbClr val="1F2A37"/>
                </a:solidFill>
                <a:latin typeface="Aptos"/>
              </a:defRPr>
            </a:pPr>
            <a:r>
              <a:t>Aynı içerikteki eğitim birden fazla kez kredilendirilemez veya çift amaçlı kullanılamaz.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80559" y="3474720"/>
            <a:ext cx="3246120" cy="1463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4645151" y="363931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645151" y="37033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0368" y="3639312"/>
            <a:ext cx="2313431" cy="1039515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2000" b="1">
                <a:solidFill>
                  <a:srgbClr val="09234E"/>
                </a:solidFill>
                <a:latin typeface="Montserrat"/>
              </a:defRPr>
            </a:pPr>
            <a:r>
              <a:rPr dirty="0" err="1"/>
              <a:t>Mezuniyet</a:t>
            </a:r>
            <a:r>
              <a:rPr dirty="0"/>
              <a:t> </a:t>
            </a:r>
            <a:r>
              <a:rPr dirty="0" err="1"/>
              <a:t>Öncesi</a:t>
            </a:r>
            <a:r>
              <a:rPr lang="tr-TR" dirty="0"/>
              <a:t> Başvuru</a:t>
            </a:r>
            <a:endParaRPr dirty="0"/>
          </a:p>
          <a:p>
            <a:pPr>
              <a:spcBef>
                <a:spcPts val="500"/>
              </a:spcBef>
              <a:defRPr sz="1019">
                <a:solidFill>
                  <a:srgbClr val="1F2A37"/>
                </a:solidFill>
                <a:latin typeface="Aptos"/>
              </a:defRPr>
            </a:pPr>
            <a:r>
              <a:rPr dirty="0" err="1"/>
              <a:t>Başvurular</a:t>
            </a:r>
            <a:r>
              <a:rPr dirty="0"/>
              <a:t> </a:t>
            </a:r>
            <a:r>
              <a:rPr dirty="0" err="1"/>
              <a:t>aktif</a:t>
            </a:r>
            <a:r>
              <a:rPr dirty="0"/>
              <a:t> </a:t>
            </a:r>
            <a:r>
              <a:rPr dirty="0" err="1"/>
              <a:t>öğrencilik</a:t>
            </a:r>
            <a:r>
              <a:rPr dirty="0"/>
              <a:t> </a:t>
            </a:r>
            <a:r>
              <a:rPr dirty="0" err="1"/>
              <a:t>döneminde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mezuniyet</a:t>
            </a:r>
            <a:r>
              <a:rPr dirty="0"/>
              <a:t> </a:t>
            </a:r>
            <a:r>
              <a:rPr dirty="0" err="1"/>
              <a:t>kararından</a:t>
            </a:r>
            <a:r>
              <a:rPr dirty="0"/>
              <a:t> </a:t>
            </a:r>
            <a:r>
              <a:rPr dirty="0" err="1"/>
              <a:t>önce</a:t>
            </a:r>
            <a:r>
              <a:rPr dirty="0"/>
              <a:t> </a:t>
            </a:r>
            <a:r>
              <a:rPr dirty="0" err="1"/>
              <a:t>yapılır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Genel İş Akışı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Fikir aşamasından kalite iyileştirmesine kadar bütüncül süreç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1732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67512" y="158191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7512" y="16459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1581912"/>
            <a:ext cx="667512" cy="7315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t>Fikir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965960" y="176479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423160" y="141732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587752" y="158191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587752" y="16459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72968" y="1581912"/>
            <a:ext cx="667512" cy="7315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t>Tasarım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3886200" y="176479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343400" y="141732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507992" y="158191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7992" y="16459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93208" y="1581912"/>
            <a:ext cx="667511" cy="7315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t>Başvuru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5806440" y="176479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63640" y="141732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428232" y="158191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28232" y="16459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13448" y="1581912"/>
            <a:ext cx="713232" cy="22313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rPr dirty="0" err="1"/>
              <a:t>İnceleme</a:t>
            </a:r>
            <a:endParaRPr dirty="0"/>
          </a:p>
        </p:txBody>
      </p:sp>
      <p:sp>
        <p:nvSpPr>
          <p:cNvPr id="27" name="Right Arrow 26"/>
          <p:cNvSpPr/>
          <p:nvPr/>
        </p:nvSpPr>
        <p:spPr>
          <a:xfrm>
            <a:off x="7726680" y="176479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183880" y="141732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348472" y="158191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348472" y="16459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33688" y="1581912"/>
            <a:ext cx="667511" cy="7315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t>Onay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9646920" y="176479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10104120" y="141732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268712" y="158191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268712" y="16459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53928" y="1581912"/>
            <a:ext cx="667511" cy="7315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t>İlan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02920" y="342900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667512" y="359359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67512" y="36576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2728" y="3593592"/>
            <a:ext cx="667512" cy="7315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t>Kayıt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1965960" y="377647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2423160" y="342900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2587752" y="359359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2587752" y="36576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72968" y="3593592"/>
            <a:ext cx="667512" cy="7315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t>Eğitim</a:t>
            </a:r>
          </a:p>
        </p:txBody>
      </p:sp>
      <p:sp>
        <p:nvSpPr>
          <p:cNvPr id="47" name="Right Arrow 46"/>
          <p:cNvSpPr/>
          <p:nvPr/>
        </p:nvSpPr>
        <p:spPr>
          <a:xfrm>
            <a:off x="3886200" y="377647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4343400" y="342900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4507992" y="35935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507992" y="36576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93208" y="3593592"/>
            <a:ext cx="667511" cy="7315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t>Ölçme</a:t>
            </a:r>
          </a:p>
        </p:txBody>
      </p:sp>
      <p:sp>
        <p:nvSpPr>
          <p:cNvPr id="52" name="Right Arrow 51"/>
          <p:cNvSpPr/>
          <p:nvPr/>
        </p:nvSpPr>
        <p:spPr>
          <a:xfrm>
            <a:off x="5806440" y="377647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6263640" y="342900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6428232" y="359359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6428232" y="36576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013448" y="3593592"/>
            <a:ext cx="667511" cy="40011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rPr dirty="0"/>
              <a:t>Rozet/</a:t>
            </a:r>
            <a:r>
              <a:rPr lang="tr-TR" dirty="0"/>
              <a:t> </a:t>
            </a:r>
            <a:r>
              <a:rPr dirty="0"/>
              <a:t>Belge</a:t>
            </a:r>
          </a:p>
        </p:txBody>
      </p:sp>
      <p:sp>
        <p:nvSpPr>
          <p:cNvPr id="57" name="Right Arrow 56"/>
          <p:cNvSpPr/>
          <p:nvPr/>
        </p:nvSpPr>
        <p:spPr>
          <a:xfrm>
            <a:off x="7726680" y="377647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8183880" y="342900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Oval 58"/>
          <p:cNvSpPr/>
          <p:nvPr/>
        </p:nvSpPr>
        <p:spPr>
          <a:xfrm>
            <a:off x="8348472" y="359359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8348472" y="36576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49867" y="3593592"/>
            <a:ext cx="835152" cy="22313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rPr dirty="0" err="1"/>
              <a:t>Transkript</a:t>
            </a:r>
            <a:endParaRPr dirty="0"/>
          </a:p>
        </p:txBody>
      </p:sp>
      <p:sp>
        <p:nvSpPr>
          <p:cNvPr id="62" name="Right Arrow 61"/>
          <p:cNvSpPr/>
          <p:nvPr/>
        </p:nvSpPr>
        <p:spPr>
          <a:xfrm>
            <a:off x="9646920" y="3776472"/>
            <a:ext cx="320040" cy="201168"/>
          </a:xfrm>
          <a:prstGeom prst="rightArrow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ounded Rectangle 62"/>
          <p:cNvSpPr/>
          <p:nvPr/>
        </p:nvSpPr>
        <p:spPr>
          <a:xfrm>
            <a:off x="10104120" y="3429000"/>
            <a:ext cx="16002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Oval 63"/>
          <p:cNvSpPr/>
          <p:nvPr/>
        </p:nvSpPr>
        <p:spPr>
          <a:xfrm>
            <a:off x="10268712" y="359359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10268712" y="36576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853928" y="3593592"/>
            <a:ext cx="850392" cy="223138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150" b="1">
                <a:solidFill>
                  <a:srgbClr val="09234E"/>
                </a:solidFill>
                <a:latin typeface="Montserrat"/>
              </a:defRPr>
            </a:pPr>
            <a:r>
              <a:t>İyileştirme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14400" y="5532120"/>
            <a:ext cx="10241280" cy="594360"/>
          </a:xfrm>
          <a:prstGeom prst="roundRect">
            <a:avLst/>
          </a:prstGeom>
          <a:solidFill>
            <a:srgbClr val="E7F1F7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Oval 67"/>
          <p:cNvSpPr/>
          <p:nvPr/>
        </p:nvSpPr>
        <p:spPr>
          <a:xfrm>
            <a:off x="1046988" y="5591556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1065276" y="56464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664207" y="5696712"/>
            <a:ext cx="9308592" cy="3657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t>Ana mesaj</a:t>
            </a:r>
          </a:p>
          <a:p>
            <a:pPr>
              <a:spcBef>
                <a:spcPts val="500"/>
              </a:spcBef>
              <a:defRPr sz="950">
                <a:solidFill>
                  <a:srgbClr val="1F2A37"/>
                </a:solidFill>
                <a:latin typeface="Aptos"/>
              </a:defRPr>
            </a:pPr>
            <a:r>
              <a:t>Mikro yeterlilik sistemi; tasarım, onay, uygulama, belgelendirme, akademik tanınma ve kalite güvencesini tek bir kurumsal akışta birleştirir.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t>Sık Sorulan Sorular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24128"/>
            <a:ext cx="96012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06F80"/>
                </a:solidFill>
                <a:latin typeface="Aptos"/>
              </a:defRPr>
            </a:pPr>
            <a:r>
              <a:t>Kısa yanıtlarla uygulama mantığı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417320"/>
            <a:ext cx="49834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" y="158191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1832" y="16459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7048" y="1581912"/>
            <a:ext cx="4050791" cy="9144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t>Program zorunlu mu?</a:t>
            </a:r>
          </a:p>
          <a:p>
            <a:pPr>
              <a:spcBef>
                <a:spcPts val="500"/>
              </a:spcBef>
              <a:defRPr sz="950">
                <a:solidFill>
                  <a:srgbClr val="1F2A37"/>
                </a:solidFill>
                <a:latin typeface="Aptos"/>
              </a:defRPr>
            </a:pPr>
            <a:r>
              <a:t>Hayır. Mikro yeterlilik eğitimleri örgün programa ek değer sağlayan tamamlayıcı eğitimlerdir.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59" y="1417320"/>
            <a:ext cx="49834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473951" y="158191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73951" y="164592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9168" y="1581912"/>
            <a:ext cx="4050791" cy="9144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t>GANO’ya dahil olur mu?</a:t>
            </a:r>
          </a:p>
          <a:p>
            <a:pPr>
              <a:spcBef>
                <a:spcPts val="500"/>
              </a:spcBef>
              <a:defRPr sz="950">
                <a:solidFill>
                  <a:srgbClr val="1F2A37"/>
                </a:solidFill>
                <a:latin typeface="Aptos"/>
              </a:defRPr>
            </a:pPr>
            <a:r>
              <a:t>Transkripte MYE koduyla işlenen eğitimlerin notu GANO’ya dahil edilmez.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2926080"/>
            <a:ext cx="49834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41832" y="309067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41832" y="31546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27048" y="3090672"/>
            <a:ext cx="4050791" cy="456535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rPr lang="tr-TR" dirty="0"/>
              <a:t>Transkripte işleme b</a:t>
            </a:r>
            <a:r>
              <a:rPr dirty="0" err="1"/>
              <a:t>aşvuru</a:t>
            </a:r>
            <a:r>
              <a:rPr dirty="0"/>
              <a:t> ne zaman </a:t>
            </a:r>
            <a:r>
              <a:rPr dirty="0" err="1"/>
              <a:t>yapılır</a:t>
            </a:r>
            <a:r>
              <a:rPr dirty="0"/>
              <a:t>?</a:t>
            </a:r>
          </a:p>
          <a:p>
            <a:pPr>
              <a:spcBef>
                <a:spcPts val="500"/>
              </a:spcBef>
              <a:defRPr sz="950">
                <a:solidFill>
                  <a:srgbClr val="1F2A37"/>
                </a:solidFill>
                <a:latin typeface="Aptos"/>
              </a:defRPr>
            </a:pPr>
            <a:r>
              <a:rPr lang="tr-TR" dirty="0"/>
              <a:t>Başvuru,</a:t>
            </a:r>
            <a:r>
              <a:rPr dirty="0"/>
              <a:t> </a:t>
            </a:r>
            <a:r>
              <a:rPr dirty="0" err="1"/>
              <a:t>öğrencilik</a:t>
            </a:r>
            <a:r>
              <a:rPr dirty="0"/>
              <a:t> </a:t>
            </a:r>
            <a:r>
              <a:rPr dirty="0" err="1"/>
              <a:t>döneminde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mezuniyet</a:t>
            </a:r>
            <a:r>
              <a:rPr dirty="0"/>
              <a:t> </a:t>
            </a:r>
            <a:r>
              <a:rPr dirty="0" err="1"/>
              <a:t>kararından</a:t>
            </a:r>
            <a:r>
              <a:rPr dirty="0"/>
              <a:t> </a:t>
            </a:r>
            <a:r>
              <a:rPr dirty="0" err="1"/>
              <a:t>önce</a:t>
            </a:r>
            <a:r>
              <a:rPr dirty="0"/>
              <a:t> </a:t>
            </a:r>
            <a:r>
              <a:rPr dirty="0" err="1"/>
              <a:t>yapılmalıdır</a:t>
            </a:r>
            <a:r>
              <a:rPr dirty="0"/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59" y="2926080"/>
            <a:ext cx="49834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473951" y="3090672"/>
            <a:ext cx="475488" cy="475488"/>
          </a:xfrm>
          <a:prstGeom prst="ellipse">
            <a:avLst/>
          </a:prstGeom>
          <a:solidFill>
            <a:srgbClr val="00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73951" y="315468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59168" y="3090672"/>
            <a:ext cx="4050791" cy="602729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rPr dirty="0"/>
              <a:t>Ders </a:t>
            </a:r>
            <a:r>
              <a:rPr dirty="0" err="1"/>
              <a:t>muafiyetinde</a:t>
            </a:r>
            <a:r>
              <a:rPr dirty="0"/>
              <a:t> </a:t>
            </a:r>
            <a:r>
              <a:rPr dirty="0" err="1"/>
              <a:t>kullanılabilir</a:t>
            </a:r>
            <a:r>
              <a:rPr dirty="0"/>
              <a:t> mi?</a:t>
            </a:r>
          </a:p>
          <a:p>
            <a:pPr>
              <a:spcBef>
                <a:spcPts val="500"/>
              </a:spcBef>
              <a:defRPr sz="950">
                <a:solidFill>
                  <a:srgbClr val="1F2A37"/>
                </a:solidFill>
                <a:latin typeface="Aptos"/>
              </a:defRPr>
            </a:pPr>
            <a:r>
              <a:rPr dirty="0"/>
              <a:t>Evet; </a:t>
            </a:r>
            <a:r>
              <a:rPr dirty="0" err="1"/>
              <a:t>ders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önce</a:t>
            </a:r>
            <a:r>
              <a:rPr dirty="0"/>
              <a:t> </a:t>
            </a:r>
            <a:r>
              <a:rPr dirty="0" err="1"/>
              <a:t>alınmamışsa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AKTS </a:t>
            </a:r>
            <a:r>
              <a:rPr dirty="0" err="1"/>
              <a:t>şartı</a:t>
            </a:r>
            <a:r>
              <a:rPr dirty="0"/>
              <a:t> </a:t>
            </a:r>
            <a:r>
              <a:rPr dirty="0" err="1"/>
              <a:t>sağlanıyorsa</a:t>
            </a:r>
            <a:r>
              <a:rPr dirty="0"/>
              <a:t> </a:t>
            </a:r>
            <a:r>
              <a:rPr dirty="0" err="1"/>
              <a:t>kurul</a:t>
            </a:r>
            <a:r>
              <a:rPr dirty="0"/>
              <a:t> </a:t>
            </a:r>
            <a:r>
              <a:rPr dirty="0" err="1"/>
              <a:t>kararıyla</a:t>
            </a:r>
            <a:r>
              <a:rPr dirty="0"/>
              <a:t> </a:t>
            </a:r>
            <a:r>
              <a:rPr dirty="0" err="1"/>
              <a:t>kullanılabilir</a:t>
            </a:r>
            <a:r>
              <a:rPr dirty="0"/>
              <a:t>.</a:t>
            </a:r>
            <a:r>
              <a:rPr lang="tr-TR" dirty="0"/>
              <a:t> Bu durumda transkripte en düşük geçme notuyla işlenir.</a:t>
            </a:r>
            <a:endParaRPr dirty="0"/>
          </a:p>
        </p:txBody>
      </p:sp>
      <p:sp>
        <p:nvSpPr>
          <p:cNvPr id="24" name="Rounded Rectangle 23"/>
          <p:cNvSpPr/>
          <p:nvPr/>
        </p:nvSpPr>
        <p:spPr>
          <a:xfrm>
            <a:off x="777240" y="4434840"/>
            <a:ext cx="49834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41832" y="4599431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41832" y="466344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27048" y="4599431"/>
            <a:ext cx="4050791" cy="9144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t>Aynı belge iki kez kullanılabilir mi?</a:t>
            </a:r>
          </a:p>
          <a:p>
            <a:pPr>
              <a:spcBef>
                <a:spcPts val="500"/>
              </a:spcBef>
              <a:defRPr sz="950">
                <a:solidFill>
                  <a:srgbClr val="1F2A37"/>
                </a:solidFill>
                <a:latin typeface="Aptos"/>
              </a:defRPr>
            </a:pPr>
            <a:r>
              <a:t>Hayır. Aynı içerik tekrar kredilendirilemez ve aynı belge hem transkript hem muafiyet için kullanılamaz.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59" y="4434840"/>
            <a:ext cx="49834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6473951" y="4599431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73951" y="466344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59168" y="4599431"/>
            <a:ext cx="4050791" cy="9144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300" b="1">
                <a:solidFill>
                  <a:srgbClr val="09234E"/>
                </a:solidFill>
                <a:latin typeface="Montserrat"/>
              </a:defRPr>
            </a:pPr>
            <a:r>
              <a:t>Belge nasıl doğrulanır?</a:t>
            </a:r>
          </a:p>
          <a:p>
            <a:pPr>
              <a:spcBef>
                <a:spcPts val="500"/>
              </a:spcBef>
              <a:defRPr sz="950">
                <a:solidFill>
                  <a:srgbClr val="1F2A37"/>
                </a:solidFill>
                <a:latin typeface="Aptos"/>
              </a:defRPr>
            </a:pPr>
            <a:r>
              <a:t>Dijital rozet ve mikro yeterlilik belgesi doğrulanabilir dijital altyapılar üzerinden düzenlenir.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5884944" cy="569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09234E"/>
                </a:solidFill>
                <a:latin typeface="Montserrat"/>
              </a:defRPr>
            </a:pPr>
            <a:r>
              <a:rPr lang="tr-TR" dirty="0"/>
              <a:t>Bilgi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Başvuru</a:t>
            </a:r>
            <a:r>
              <a:rPr dirty="0"/>
              <a:t> </a:t>
            </a:r>
            <a:r>
              <a:rPr dirty="0" err="1"/>
              <a:t>Kaynakları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F80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1828800"/>
            <a:ext cx="1325880" cy="1325880"/>
          </a:xfrm>
          <a:prstGeom prst="rect">
            <a:avLst/>
          </a:prstGeom>
          <a:solidFill>
            <a:srgbClr val="FFFFFF"/>
          </a:solidFill>
          <a:ln>
            <a:solidFill>
              <a:srgbClr val="0923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78407" y="193852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78407" y="276148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252728" y="221284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801367" y="193852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801367" y="276148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40080" y="3429000"/>
            <a:ext cx="19202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04671" y="3593592"/>
            <a:ext cx="475488" cy="475488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4671" y="36576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3593592"/>
            <a:ext cx="987552" cy="6858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00" b="1">
                <a:solidFill>
                  <a:srgbClr val="09234E"/>
                </a:solidFill>
                <a:latin typeface="Montserrat"/>
              </a:defRPr>
            </a:pPr>
            <a:r>
              <a:t>Yönerge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Güncel yönerge metni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57600" y="1828800"/>
            <a:ext cx="1325880" cy="1325880"/>
          </a:xfrm>
          <a:prstGeom prst="rect">
            <a:avLst/>
          </a:prstGeom>
          <a:solidFill>
            <a:srgbClr val="FFFFFF"/>
          </a:solidFill>
          <a:ln>
            <a:solidFill>
              <a:srgbClr val="0923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767328" y="248716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041648" y="248716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15968" y="193852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15968" y="221284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15968" y="248716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315968" y="276148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590288" y="248716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3429000" y="3429000"/>
            <a:ext cx="19202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3593592" y="3593592"/>
            <a:ext cx="475488" cy="475488"/>
          </a:xfrm>
          <a:prstGeom prst="ellipse">
            <a:avLst/>
          </a:prstGeom>
          <a:solidFill>
            <a:srgbClr val="113A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593592" y="36576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78808" y="3593592"/>
            <a:ext cx="987551" cy="6858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00" b="1">
                <a:solidFill>
                  <a:srgbClr val="09234E"/>
                </a:solidFill>
                <a:latin typeface="Montserrat"/>
              </a:defRPr>
            </a:pPr>
            <a:r>
              <a:t>YABÖM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Duyuru ve kayıt süreçleri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46520" y="1828800"/>
            <a:ext cx="1325880" cy="1325880"/>
          </a:xfrm>
          <a:prstGeom prst="rect">
            <a:avLst/>
          </a:prstGeom>
          <a:solidFill>
            <a:srgbClr val="FFFFFF"/>
          </a:solidFill>
          <a:ln>
            <a:solidFill>
              <a:srgbClr val="0923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556248" y="221284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830568" y="193852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830568" y="276148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7379208" y="2212848"/>
            <a:ext cx="164592" cy="164592"/>
          </a:xfrm>
          <a:prstGeom prst="rect">
            <a:avLst/>
          </a:prstGeom>
          <a:solidFill>
            <a:srgbClr val="092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6217920" y="3429000"/>
            <a:ext cx="19202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6382512" y="3593592"/>
            <a:ext cx="475488" cy="475488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382512" y="3657600"/>
            <a:ext cx="47548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67728" y="3593592"/>
            <a:ext cx="987551" cy="68580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>
              <a:defRPr sz="1200" b="1">
                <a:solidFill>
                  <a:srgbClr val="09234E"/>
                </a:solidFill>
                <a:latin typeface="Montserrat"/>
              </a:defRPr>
            </a:pPr>
            <a:r>
              <a:t>Başvuru Formları</a:t>
            </a:r>
          </a:p>
          <a:p>
            <a:pPr>
              <a:spcBef>
                <a:spcPts val="500"/>
              </a:spcBef>
              <a:defRPr sz="850">
                <a:solidFill>
                  <a:srgbClr val="1F2A37"/>
                </a:solidFill>
                <a:latin typeface="Aptos"/>
              </a:defRPr>
            </a:pPr>
            <a:r>
              <a:t>Gerekçe ve bilgi paketi formları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731520"/>
            <a:ext cx="1097280" cy="1097280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3" name="Oval 2"/>
          <p:cNvSpPr/>
          <p:nvPr/>
        </p:nvSpPr>
        <p:spPr>
          <a:xfrm>
            <a:off x="10058400" y="914400"/>
            <a:ext cx="1645920" cy="16459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4" name="Oval 3"/>
          <p:cNvSpPr/>
          <p:nvPr/>
        </p:nvSpPr>
        <p:spPr>
          <a:xfrm>
            <a:off x="8686800" y="4663440"/>
            <a:ext cx="2011680" cy="2011680"/>
          </a:xfrm>
          <a:prstGeom prst="ellipse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5" name="Oval 4"/>
          <p:cNvSpPr/>
          <p:nvPr/>
        </p:nvSpPr>
        <p:spPr>
          <a:xfrm>
            <a:off x="1371600" y="5029200"/>
            <a:ext cx="914400" cy="914400"/>
          </a:xfrm>
          <a:prstGeom prst="ellipse">
            <a:avLst/>
          </a:prstGeom>
          <a:solidFill>
            <a:srgbClr val="F1B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146304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200" b="1">
                <a:solidFill>
                  <a:srgbClr val="FFFFFF"/>
                </a:solidFill>
                <a:latin typeface="Montserrat"/>
              </a:defRPr>
            </a:pPr>
            <a:r>
              <a:rPr lang="tr-TR" noProof="0" dirty="0"/>
              <a:t>Teşekkür Ederiz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4503" y="2788920"/>
            <a:ext cx="567251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E7F1F7"/>
                </a:solidFill>
                <a:latin typeface="Aptos"/>
              </a:defRPr>
            </a:pPr>
            <a:r>
              <a:rPr lang="tr-TR" noProof="0" dirty="0"/>
              <a:t>Çankırı Karatekin Üniversitesi</a:t>
            </a:r>
          </a:p>
          <a:p>
            <a:pPr algn="ctr">
              <a:defRPr sz="2000">
                <a:solidFill>
                  <a:srgbClr val="E7F1F7"/>
                </a:solidFill>
                <a:latin typeface="Aptos"/>
              </a:defRPr>
            </a:pPr>
            <a:r>
              <a:rPr lang="tr-TR" noProof="0" dirty="0"/>
              <a:t>Mikro Yeterlilik Eğitimleri</a:t>
            </a:r>
            <a:br>
              <a:rPr lang="tr-TR" noProof="0" dirty="0"/>
            </a:br>
            <a:r>
              <a:rPr lang="tr-TR" noProof="0" dirty="0"/>
              <a:t>Başvuru, Uygulama ve Akademik Tanınma Rehberi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92040" y="4297680"/>
            <a:ext cx="2423160" cy="438912"/>
          </a:xfrm>
          <a:prstGeom prst="roundRect">
            <a:avLst/>
          </a:prstGeom>
          <a:solidFill>
            <a:srgbClr val="00A9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4892040" y="4343400"/>
            <a:ext cx="24231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Montserrat"/>
              </a:defRPr>
            </a:pPr>
            <a:r>
              <a:rPr lang="tr-TR" noProof="0" dirty="0"/>
              <a:t>YABÖM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1476</Words>
  <Application>Microsoft Office PowerPoint</Application>
  <PresentationFormat>Geniş ekran</PresentationFormat>
  <Paragraphs>343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ozelkalem</dc:creator>
  <cp:keywords/>
  <dc:description>generated using python-pptx</dc:description>
  <cp:lastModifiedBy>İbrahim BOZKURT</cp:lastModifiedBy>
  <cp:revision>10</cp:revision>
  <dcterms:created xsi:type="dcterms:W3CDTF">2013-01-27T09:14:16Z</dcterms:created>
  <dcterms:modified xsi:type="dcterms:W3CDTF">2026-10-10T14:01:47Z</dcterms:modified>
  <cp:category/>
</cp:coreProperties>
</file>